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662" r:id="rId3"/>
    <p:sldId id="607" r:id="rId4"/>
    <p:sldId id="550" r:id="rId5"/>
    <p:sldId id="612" r:id="rId6"/>
    <p:sldId id="625" r:id="rId7"/>
    <p:sldId id="611" r:id="rId8"/>
    <p:sldId id="664" r:id="rId9"/>
    <p:sldId id="672" r:id="rId10"/>
    <p:sldId id="628" r:id="rId11"/>
    <p:sldId id="657" r:id="rId12"/>
    <p:sldId id="658" r:id="rId13"/>
    <p:sldId id="660" r:id="rId14"/>
    <p:sldId id="659" r:id="rId15"/>
    <p:sldId id="650" r:id="rId16"/>
    <p:sldId id="663" r:id="rId17"/>
    <p:sldId id="645" r:id="rId18"/>
    <p:sldId id="668" r:id="rId19"/>
    <p:sldId id="573" r:id="rId20"/>
    <p:sldId id="667" r:id="rId21"/>
    <p:sldId id="661" r:id="rId22"/>
    <p:sldId id="671" r:id="rId23"/>
    <p:sldId id="678" r:id="rId24"/>
    <p:sldId id="682" r:id="rId25"/>
    <p:sldId id="684" r:id="rId26"/>
    <p:sldId id="669" r:id="rId27"/>
    <p:sldId id="584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06A"/>
    <a:srgbClr val="F7AE07"/>
    <a:srgbClr val="000000"/>
    <a:srgbClr val="FFFFFF"/>
    <a:srgbClr val="FEEFCE"/>
    <a:srgbClr val="FCD5B5"/>
    <a:srgbClr val="95C123"/>
    <a:srgbClr val="D4153C"/>
    <a:srgbClr val="F6B012"/>
    <a:srgbClr val="EE74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68234" autoAdjust="0"/>
  </p:normalViewPr>
  <p:slideViewPr>
    <p:cSldViewPr snapToGrid="0">
      <p:cViewPr varScale="1">
        <p:scale>
          <a:sx n="43" d="100"/>
          <a:sy n="43" d="100"/>
        </p:scale>
        <p:origin x="1616" y="44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Foglio1!$A$2:$C$16</cx:f>
        <cx:lvl ptCount="15"/>
        <cx:lvl ptCount="15">
          <cx:pt idx="0">Grandi imprese</cx:pt>
          <cx:pt idx="1">PMI</cx:pt>
          <cx:pt idx="2">Start up</cx:pt>
          <cx:pt idx="3">IRCCS pubblici</cx:pt>
          <cx:pt idx="4">IRCCS privati</cx:pt>
          <cx:pt idx="5">Strutture sanitarie</cx:pt>
          <cx:pt idx="6">RSA</cx:pt>
          <cx:pt idx="7">Università</cx:pt>
          <cx:pt idx="8">Entità di ricerca pubblici</cx:pt>
          <cx:pt idx="9">Entità di ricerca privati</cx:pt>
          <cx:pt idx="10">Associazioni imprenditoriali</cx:pt>
        </cx:lvl>
        <cx:lvl ptCount="15">
          <cx:pt idx="0">IMPRESE</cx:pt>
          <cx:pt idx="1">IMPRESE</cx:pt>
          <cx:pt idx="2">IMPRESE</cx:pt>
          <cx:pt idx="3">CLINICA</cx:pt>
          <cx:pt idx="4">CLINICA</cx:pt>
          <cx:pt idx="5">CLINICA</cx:pt>
          <cx:pt idx="6">CLINICA</cx:pt>
          <cx:pt idx="7">ISTITUTI DI RICERCA</cx:pt>
          <cx:pt idx="8">ISTITUTI DI RICERCA</cx:pt>
          <cx:pt idx="9">ISTITUTI DI RICERCA</cx:pt>
          <cx:pt idx="10">ASSOCIAZIONI</cx:pt>
        </cx:lvl>
      </cx:strDim>
      <cx:numDim type="size">
        <cx:f>Foglio1!$D$2:$D$16</cx:f>
        <cx:lvl ptCount="15" formatCode="Standard">
          <cx:pt idx="0">18</cx:pt>
          <cx:pt idx="1">23</cx:pt>
          <cx:pt idx="2">12</cx:pt>
          <cx:pt idx="3">4</cx:pt>
          <cx:pt idx="4">10</cx:pt>
          <cx:pt idx="5">5</cx:pt>
          <cx:pt idx="6">1</cx:pt>
          <cx:pt idx="7">8</cx:pt>
          <cx:pt idx="8">2</cx:pt>
          <cx:pt idx="9">7</cx:pt>
          <cx:pt idx="10">6</cx:pt>
        </cx:lvl>
      </cx:numDim>
    </cx:data>
  </cx:chartData>
  <cx:chart>
    <cx:plotArea>
      <cx:plotAreaRegion>
        <cx:plotSurface>
          <cx:spPr>
            <a:solidFill>
              <a:srgbClr val="FEEDC6"/>
            </a:solidFill>
            <a:ln w="19050"/>
          </cx:spPr>
        </cx:plotSurface>
        <cx:series layoutId="treemap" uniqueId="{8F2BBCCB-9E18-432B-A69E-FB504E679C69}">
          <cx:tx>
            <cx:txData>
              <cx:f>Foglio1!$D$1</cx:f>
              <cx:v>Serie1</cx:v>
            </cx:txData>
          </cx:tx>
          <cx:spPr>
            <a:solidFill>
              <a:srgbClr val="FFFFFF"/>
            </a:solidFill>
            <a:ln w="38100"/>
          </cx:spPr>
          <cx:dataPt idx="0">
            <cx:spPr>
              <a:solidFill>
                <a:srgbClr val="EE740D">
                  <a:lumMod val="20000"/>
                  <a:lumOff val="80000"/>
                </a:srgbClr>
              </a:solidFill>
            </cx:spPr>
          </cx:dataPt>
          <cx:dataPt idx="4">
            <cx:spPr>
              <a:solidFill>
                <a:srgbClr val="D4153C">
                  <a:lumMod val="20000"/>
                  <a:lumOff val="80000"/>
                </a:srgbClr>
              </a:solidFill>
            </cx:spPr>
          </cx:dataPt>
          <cx:dataPt idx="9">
            <cx:spPr>
              <a:solidFill>
                <a:srgbClr val="95C123">
                  <a:lumMod val="20000"/>
                  <a:lumOff val="80000"/>
                </a:srgbClr>
              </a:solidFill>
            </cx:spPr>
          </cx:dataPt>
          <cx:dataPt idx="13">
            <cx:spPr>
              <a:solidFill>
                <a:srgbClr val="662681">
                  <a:lumMod val="40000"/>
                  <a:lumOff val="60000"/>
                </a:srgbClr>
              </a:solidFill>
            </cx:spPr>
          </cx:dataPt>
          <cx:dataLabels pos="inEnd">
            <cx:spPr>
              <a:effectLst/>
            </cx:spPr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 u="none">
                    <a:ln>
                      <a:noFill/>
                    </a:ln>
                    <a:solidFill>
                      <a:schemeClr val="tx1">
                        <a:lumMod val="75000"/>
                      </a:schemeClr>
                    </a:solidFill>
                    <a:latin typeface="+mn-lt"/>
                  </a:defRPr>
                </a:pPr>
                <a:endParaRPr lang="it-IT" sz="1100" b="1" i="0" u="none" strike="noStrike" baseline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latin typeface="+mn-lt"/>
                </a:endParaRPr>
              </a:p>
            </cx:txPr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  <cx:spPr>
    <a:effectLst>
      <a:glow rad="127000">
        <a:schemeClr val="accent1">
          <a:alpha val="40000"/>
        </a:schemeClr>
      </a:glow>
    </a:effectLst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2">
  <cs:axisTitle>
    <cs:lnRef idx="0"/>
    <cs:fillRef idx="0"/>
    <cs:effectRef idx="0"/>
    <cs:fontRef idx="minor">
      <a:schemeClr val="tx1">
        <a:lumMod val="50000"/>
        <a:lumOff val="50000"/>
      </a:schemeClr>
    </cs:fontRef>
    <cs:spPr>
      <a:solidFill>
        <a:schemeClr val="bg1">
          <a:lumMod val="85000"/>
        </a:schemeClr>
      </a:solidFill>
      <a:ln>
        <a:solidFill>
          <a:schemeClr val="bg1">
            <a:lumMod val="75000"/>
          </a:schemeClr>
        </a:solidFill>
      </a:ln>
    </cs:spPr>
    <cs:defRPr sz="1197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dataLabel>
  <cs:dataLabelCallout>
    <cs:lnRef idx="0"/>
    <cs:fillRef idx="0"/>
    <cs:effectRef idx="0"/>
    <cs:fontRef idx="minor">
      <a:schemeClr val="dk1">
        <a:lumMod val="50000"/>
        <a:lumOff val="50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ln w="9525" cap="flat" cmpd="sng" algn="ctr">
        <a:solidFill>
          <a:schemeClr val="phClr">
            <a:alpha val="50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cap="none" spc="2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B43CBDE-84A2-A706-89D3-E298EDEE0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6EE622-FA0B-5CF0-9A28-766EC64D4E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37411-022E-4658-BBC2-62180204029F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8D6443-70BC-6F3D-72CE-FFB75D43F9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D975B1-6043-7DE8-322E-826AD2AB36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11D1D-2D71-46D7-BE48-CC6662451F4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403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6DA6A-3CB7-436E-9C8B-0779BFCAC699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573D7-4ADB-49A5-A497-53084190D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4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gional_policy/policy/communities-and-networks/s3-community-of-practice/im_medical_technologies_e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E7D8A-E1C6-742F-1C34-D9E6E8FC7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FC47EFC-5794-089B-CE26-6E11ACC65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F0B33CB-D5BF-0623-FB9B-F808F1E99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Durante il CD 22-25 hanno fatto il loro ingresso nel Cluster (e sono rimaste con noi) 24 nuove realtà, di cui 14 nel solo ultimo anno e mezzo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BAB59C-B9DA-A69A-5929-CAF6C32A8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910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Abbiamo ospitato delegazioni (con rappresentanti istituzionali e dalle aziende), provenienti da tutto il mondo:</a:t>
            </a:r>
          </a:p>
          <a:p>
            <a:endParaRPr lang="it-IT" b="1" dirty="0"/>
          </a:p>
          <a:p>
            <a:r>
              <a:rPr lang="it-IT" b="1" dirty="0"/>
              <a:t>2024:</a:t>
            </a:r>
          </a:p>
          <a:p>
            <a:pPr marL="171450" indent="-171450">
              <a:buFontTx/>
              <a:buChar char="-"/>
            </a:pPr>
            <a:r>
              <a:rPr lang="it-IT" dirty="0"/>
              <a:t>STATI UNITI (Indiana, Montana, Florida, New Jersey)</a:t>
            </a:r>
          </a:p>
          <a:p>
            <a:pPr marL="171450" indent="-171450">
              <a:buFontTx/>
              <a:buChar char="-"/>
            </a:pPr>
            <a:r>
              <a:rPr lang="it-IT" dirty="0"/>
              <a:t>CINA</a:t>
            </a:r>
          </a:p>
          <a:p>
            <a:pPr marL="0" indent="0">
              <a:buFontTx/>
              <a:buNone/>
            </a:pPr>
            <a:endParaRPr lang="it-IT" b="1" dirty="0"/>
          </a:p>
          <a:p>
            <a:pPr marL="0" indent="0">
              <a:buFontTx/>
              <a:buNone/>
            </a:pPr>
            <a:r>
              <a:rPr lang="it-IT" b="1" dirty="0"/>
              <a:t>2023:</a:t>
            </a:r>
          </a:p>
          <a:p>
            <a:pPr marL="171450" indent="-171450">
              <a:buFontTx/>
              <a:buChar char="-"/>
            </a:pPr>
            <a:r>
              <a:rPr lang="it-IT" dirty="0"/>
              <a:t>SPAGNA, GERMANIA, LITUANIA</a:t>
            </a:r>
          </a:p>
          <a:p>
            <a:pPr marL="0" indent="0">
              <a:buFontTx/>
              <a:buNone/>
            </a:pPr>
            <a:r>
              <a:rPr lang="it-IT" dirty="0"/>
              <a:t>+ Incontri con Business </a:t>
            </a:r>
            <a:r>
              <a:rPr lang="it-IT" dirty="0" err="1"/>
              <a:t>Sweden</a:t>
            </a:r>
            <a:r>
              <a:rPr lang="it-IT" dirty="0"/>
              <a:t>, consolato Argentina, consolato Austria, 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Ufficio Di Rappresentanza Di Taipei.</a:t>
            </a:r>
          </a:p>
          <a:p>
            <a:pPr marL="0" indent="0">
              <a:buFontTx/>
              <a:buNone/>
            </a:pPr>
            <a:endParaRPr kumimoji="0" lang="it-IT" sz="12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indent="0">
              <a:buFontTx/>
              <a:buNone/>
            </a:pP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 stabilito altrettanti contatti con organizzazioni e realtà internazionali, grazie alla partecipazione a grandi eventi internazionali, primo fra tutti 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BIO International Convention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</a:t>
            </a:r>
            <a:r>
              <a:rPr lang="it-IT" dirty="0"/>
              <a:t>uno dei più grandi e importanti eventi mondiali dedicati all’industria biotecnologica e delle scienze della vita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(</a:t>
            </a:r>
            <a:r>
              <a:rPr kumimoji="0" lang="it-IT" sz="1200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Bio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Boston-</a:t>
            </a:r>
            <a:r>
              <a:rPr kumimoji="0" lang="it-IT" sz="1200" b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Bio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San Diego).</a:t>
            </a:r>
          </a:p>
          <a:p>
            <a:pPr marL="0" indent="0">
              <a:buFontTx/>
              <a:buNone/>
            </a:pP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Oltre ad </a:t>
            </a:r>
            <a:r>
              <a:rPr kumimoji="0" lang="it-IT" sz="1200" b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Arab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Health, Expo Osaka, </a:t>
            </a:r>
            <a:r>
              <a:rPr kumimoji="0" lang="it-IT" sz="1200" b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Bio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Europe Spring, BIO Equity 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e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CPHI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  <a:p>
            <a:pPr marL="0" indent="0">
              <a:buFontTx/>
              <a:buNone/>
            </a:pPr>
            <a:endParaRPr kumimoji="0" lang="it-IT" sz="12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indent="0">
              <a:buFontTx/>
              <a:buNone/>
            </a:pP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 nostra volta, abbiamo organizzato 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missioni imprenditoriali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concentrandoci su zone strategiche per le scienze della vita, come l’area del 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Golfo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e il 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Giappone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</a:t>
            </a:r>
          </a:p>
          <a:p>
            <a:pPr marL="0" indent="0">
              <a:buFontTx/>
              <a:buNone/>
            </a:pPr>
            <a:endParaRPr kumimoji="0" lang="it-IT" sz="12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Siamo infine coinvolti in network europei, che facilitano il contatto e lo scambio con altre organizzazioni e realtà su scala europea, come: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CEBR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- 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rete europea che raccoglie cluster ed ecosistemi regionali sulle scienze della vita in tutta Europa, per rafforzare il trasferimento di conoscenze e la collaborazione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Vanguard </a:t>
            </a:r>
            <a:r>
              <a:rPr kumimoji="0" lang="it-IT" sz="1200" b="1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initiative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 - </a:t>
            </a:r>
            <a:r>
              <a:rPr lang="it-IT" sz="120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rete europea che collega i principali 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stakeholder per potenziare l'ecosistema di innovazione regionale, nel </a:t>
            </a:r>
            <a:r>
              <a:rPr kumimoji="0" lang="it-IT" sz="1200" b="1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Filone Smart Health </a:t>
            </a:r>
            <a: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con focus su </a:t>
            </a:r>
            <a:r>
              <a:rPr lang="it-IT" sz="120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medicina personalizzata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800" b="1" u="none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S3 Platform </a:t>
            </a:r>
            <a:r>
              <a:rPr lang="it-IT" sz="1800" b="1" u="none" dirty="0" err="1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MedTech</a:t>
            </a:r>
            <a:r>
              <a:rPr lang="it-IT" sz="1800" b="0" u="none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, che </a:t>
            </a:r>
            <a:r>
              <a:rPr lang="it-IT" u="none" dirty="0"/>
              <a:t>mira a diffondere buone </a:t>
            </a:r>
            <a:r>
              <a:rPr lang="it-IT" dirty="0"/>
              <a:t>pratiche dagli ecosistemi europei, favorendo lo scambio di idee e opportunità di finanziamento, </a:t>
            </a:r>
            <a:r>
              <a:rPr lang="it-IT"/>
              <a:t>per qun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/>
              <a:t>anto riguarda le tecnologie medicali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/>
              <a:t>UECH</a:t>
            </a:r>
            <a:r>
              <a:rPr lang="it-IT" dirty="0"/>
              <a:t>, che rappresenta e difende gli interessi degli ospedali privati in Europa</a:t>
            </a:r>
            <a:br>
              <a:rPr lang="it-IT" dirty="0"/>
            </a:br>
            <a:br>
              <a:rPr kumimoji="0" lang="it-IT" sz="1200" b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</a:br>
            <a:endParaRPr kumimoji="0" lang="it-IT" sz="12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indent="0">
              <a:buFontTx/>
              <a:buNone/>
            </a:pPr>
            <a:endParaRPr kumimoji="0" lang="it-IT" sz="12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586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092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B1426-D072-F6E7-91C6-6A3FC7C60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E542944-80FC-258C-2695-DFC1E5FF82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8E2718-867D-3575-63B1-6D9A0B81C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724F13-DF12-C5F6-4B4A-091C242D5F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677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949A0-70DC-99A0-F56B-8DB15AA01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987E5DE-86D6-A4C6-D7C9-2CFE4AE93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8DF5DCD-859D-4640-1EF2-9D6512DDDD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84C7A9-4338-9170-DFDE-F58B843D3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9905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EA8F-B2BF-2DE9-3B13-5EDADEB30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3C3102C-423F-B1BE-A8C6-68E1D979D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0D004E1-2ABA-463D-5797-37D70657F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F0A0EF-8AA5-890D-5C43-D55510642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907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6F9AB-4ACA-3BB4-5E13-7CA47ABCA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274B221-6ACA-BFED-4824-4020FD0A0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004F27-2FD8-E2A0-1A0F-BD262EECD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79A9759-573B-F09A-A6DC-163CC21BD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157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78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Durante il CD 22-25 hanno fatto il loro ingresso nel Cluster (e sono rimaste con noi) 24 nuove realtà, di cui 14 nel solo ultimo anno e mezzo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07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ricerca clinica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ha costituito il filo conduttore delle attività, con l’attivazione di un nuovo gruppo di lavoro sul </a:t>
            </a:r>
            <a:r>
              <a:rPr lang="it-IT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Trasferimento tecnologico e Grant office support </a:t>
            </a:r>
            <a:r>
              <a:rPr lang="it-IT" sz="1800" b="0" kern="100" dirty="0">
                <a:solidFill>
                  <a:srgbClr val="4C94D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(in aggiunta ai 3 consolidati su ricerca clinica, </a:t>
            </a:r>
            <a:r>
              <a:rPr lang="it-IT" sz="1800" b="0" kern="100" dirty="0" err="1">
                <a:solidFill>
                  <a:srgbClr val="4C94D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digital</a:t>
            </a:r>
            <a:r>
              <a:rPr lang="it-IT" sz="1800" b="0" kern="100" dirty="0">
                <a:solidFill>
                  <a:srgbClr val="4C94D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health, biobanche) e 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stesura di 1 position paper (sviluppato grazie ad un lavoro di analisi delle istanze del sistema), </a:t>
            </a:r>
            <a:r>
              <a:rPr lang="it-IT" sz="1800" b="1" kern="100" dirty="0">
                <a:solidFill>
                  <a:srgbClr val="4C94D8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promuovere lo sviluppo dei trial clinici sul territorio</a:t>
            </a:r>
            <a:r>
              <a:rPr lang="it-IT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con il contestuale lancio della call to action Visione Ricerca 2030. </a:t>
            </a:r>
          </a:p>
          <a:p>
            <a:pPr marL="0" indent="0">
              <a:buNone/>
            </a:pP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Inoltre: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Promozione dell’iniziativa “</a:t>
            </a:r>
            <a:r>
              <a:rPr lang="it-IT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Regional</a:t>
            </a:r>
            <a:r>
              <a:rPr lang="it-IT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Health Data Space in Regione Lombardia” con l’obiettivo di favorire un ecosistema di dati sanitari a livello regionale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Sigla di un accordo con network </a:t>
            </a:r>
            <a:r>
              <a:rPr lang="it-IT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PerfeTTO</a:t>
            </a:r>
            <a:r>
              <a:rPr lang="it-IT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per favorire il trasferimento tecnologico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</a:rPr>
              <a:t>elezione da Regione Lombardia per la costituzione di due filiere produttive: una sugli </a:t>
            </a:r>
            <a:r>
              <a:rPr lang="en-US" sz="120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Studi </a:t>
            </a:r>
            <a:r>
              <a:rPr lang="en-US" sz="120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clinici</a:t>
            </a:r>
            <a:r>
              <a:rPr lang="en-US" sz="120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decentralizzati</a:t>
            </a:r>
            <a:r>
              <a:rPr lang="en-US" sz="120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20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sul</a:t>
            </a:r>
            <a:r>
              <a:rPr lang="en-US" sz="120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Continuum of Care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Predisposizione</a:t>
            </a:r>
            <a:r>
              <a:rPr lang="en-US" sz="1200" b="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(e </a:t>
            </a:r>
            <a:r>
              <a:rPr lang="en-US" sz="1200" b="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presentazione</a:t>
            </a:r>
            <a:r>
              <a:rPr lang="en-US" sz="1200" b="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a </a:t>
            </a:r>
            <a:r>
              <a:rPr lang="en-US" sz="1200" b="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realtà</a:t>
            </a:r>
            <a:r>
              <a:rPr lang="en-US" sz="1200" b="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b="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estere</a:t>
            </a:r>
            <a:r>
              <a:rPr lang="en-US" sz="1200" b="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 e </a:t>
            </a:r>
            <a:r>
              <a:rPr lang="en-US" sz="1200" b="0" kern="0" dirty="0" err="1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investitori</a:t>
            </a:r>
            <a:r>
              <a:rPr lang="en-US" sz="1200" b="0" kern="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</a:rPr>
              <a:t>) del </a:t>
            </a:r>
            <a:r>
              <a:rPr lang="it-IT" sz="1200" b="0" dirty="0">
                <a:ea typeface="Aptos" panose="020B0004020202020204" pitchFamily="34" charset="0"/>
                <a:cs typeface="Aptos" panose="020B0004020202020204" pitchFamily="34" charset="0"/>
              </a:rPr>
              <a:t>Project Dossier </a:t>
            </a:r>
            <a:r>
              <a:rPr lang="it-IT" sz="1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«Precision and </a:t>
            </a:r>
            <a:r>
              <a:rPr lang="it-IT" sz="12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Molecular</a:t>
            </a:r>
            <a:r>
              <a:rPr lang="it-IT" sz="1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Medicine </a:t>
            </a:r>
            <a:r>
              <a:rPr lang="it-IT" sz="12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Excellence</a:t>
            </a:r>
            <a:r>
              <a:rPr lang="it-IT" sz="1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Hub </a:t>
            </a:r>
            <a:r>
              <a:rPr lang="en-US" sz="1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for advanced healthcare and therapeutics, con </a:t>
            </a:r>
            <a:r>
              <a:rPr lang="en-US" sz="12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progetti</a:t>
            </a:r>
            <a:r>
              <a:rPr lang="en-US" sz="1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innovative </a:t>
            </a:r>
            <a:r>
              <a:rPr lang="en-US" sz="12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degli</a:t>
            </a:r>
            <a:r>
              <a:rPr lang="en-US" sz="1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US" sz="12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associati</a:t>
            </a:r>
            <a:endParaRPr lang="en-US" sz="12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346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Sono tante le iniziative che abbiamo organizzato in prima persona (come </a:t>
            </a:r>
            <a:r>
              <a:rPr lang="it-IT" b="1" dirty="0"/>
              <a:t>eventi di networking</a:t>
            </a:r>
            <a:r>
              <a:rPr lang="it-IT" dirty="0"/>
              <a:t>, - ripercorreremo nel seguito alcuni dei più recenti-, </a:t>
            </a:r>
            <a:r>
              <a:rPr lang="it-IT" b="1" dirty="0"/>
              <a:t>workshop</a:t>
            </a:r>
            <a:r>
              <a:rPr lang="it-IT" dirty="0"/>
              <a:t> o </a:t>
            </a:r>
            <a:r>
              <a:rPr lang="it-IT" b="1" dirty="0"/>
              <a:t>webinar tematici </a:t>
            </a:r>
            <a:r>
              <a:rPr lang="it-IT" b="0" dirty="0"/>
              <a:t>– gli ultimi: «</a:t>
            </a:r>
            <a:r>
              <a:rPr lang="it-IT" b="0" i="1" dirty="0">
                <a:solidFill>
                  <a:srgbClr val="FF8C00"/>
                </a:solidFill>
                <a:effectLst/>
                <a:latin typeface="Georgia" panose="02040502050405020303" pitchFamily="18" charset="0"/>
              </a:rPr>
              <a:t>Visione Ricerca Clinica – I driver per la competitività della ricerca clinica dalla Lombardia all’Italia</a:t>
            </a:r>
            <a:r>
              <a:rPr lang="it-IT" b="0" i="0" dirty="0">
                <a:solidFill>
                  <a:srgbClr val="FF8C00"/>
                </a:solidFill>
                <a:effectLst/>
                <a:latin typeface="Georgia" panose="02040502050405020303" pitchFamily="18" charset="0"/>
              </a:rPr>
              <a:t>» </a:t>
            </a:r>
            <a:r>
              <a:rPr lang="it-IT" b="0" dirty="0"/>
              <a:t>con ALTEMS</a:t>
            </a:r>
            <a:r>
              <a:rPr lang="it-IT" b="0" i="0" dirty="0">
                <a:solidFill>
                  <a:srgbClr val="FF8C00"/>
                </a:solidFill>
                <a:effectLst/>
                <a:latin typeface="Georgia" panose="02040502050405020303" pitchFamily="18" charset="0"/>
              </a:rPr>
              <a:t> e il ciclo «</a:t>
            </a:r>
            <a:r>
              <a:rPr lang="it-IT" b="0" i="1" dirty="0">
                <a:solidFill>
                  <a:srgbClr val="FF8C00"/>
                </a:solidFill>
                <a:effectLst/>
                <a:latin typeface="Georgia" panose="02040502050405020303" pitchFamily="18" charset="0"/>
              </a:rPr>
              <a:t>Webinar Health </a:t>
            </a:r>
            <a:r>
              <a:rPr lang="it-IT" b="0" i="1" dirty="0" err="1">
                <a:solidFill>
                  <a:srgbClr val="FF8C00"/>
                </a:solidFill>
                <a:effectLst/>
                <a:latin typeface="Georgia" panose="02040502050405020303" pitchFamily="18" charset="0"/>
              </a:rPr>
              <a:t>Revolution</a:t>
            </a:r>
            <a:r>
              <a:rPr lang="it-IT" b="0" i="0" dirty="0">
                <a:solidFill>
                  <a:srgbClr val="FF8C00"/>
                </a:solidFill>
                <a:effectLst/>
                <a:latin typeface="Georgia" panose="02040502050405020303" pitchFamily="18" charset="0"/>
              </a:rPr>
              <a:t>» in collaborazione con Assolombarda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Altrettante quelle che abbiamo sostenuto in qualità di patrocinanti, ritenendole particolarmente di valore: è il caso di </a:t>
            </a:r>
            <a:r>
              <a:rPr lang="it-IT" dirty="0" err="1"/>
              <a:t>Agevity</a:t>
            </a:r>
            <a:r>
              <a:rPr lang="it-IT" dirty="0"/>
              <a:t> (che ha visto 1200 partecipanti), </a:t>
            </a:r>
            <a:r>
              <a:rPr lang="it-IT" dirty="0" err="1"/>
              <a:t>Frontiers</a:t>
            </a:r>
            <a:r>
              <a:rPr lang="it-IT" dirty="0"/>
              <a:t> Health, CX </a:t>
            </a:r>
            <a:r>
              <a:rPr lang="it-IT" dirty="0" err="1"/>
              <a:t>Now</a:t>
            </a:r>
            <a:r>
              <a:rPr lang="it-IT" dirty="0"/>
              <a:t>, Forum Sanità Futura, la Giornata internazionale degli studi clinici – solo per citarne alcuni.</a:t>
            </a:r>
          </a:p>
          <a:p>
            <a:endParaRPr lang="it-IT" dirty="0"/>
          </a:p>
          <a:p>
            <a:r>
              <a:rPr lang="it-IT" dirty="0"/>
              <a:t>[Altri </a:t>
            </a:r>
            <a:r>
              <a:rPr lang="it-IT" dirty="0" err="1"/>
              <a:t>ieventi</a:t>
            </a:r>
            <a:r>
              <a:rPr lang="it-IT" dirty="0"/>
              <a:t> n collaborazione con </a:t>
            </a:r>
            <a:r>
              <a:rPr lang="it-IT" dirty="0" err="1"/>
              <a:t>Advice</a:t>
            </a:r>
            <a:r>
              <a:rPr lang="it-IT" dirty="0"/>
              <a:t> Pharma, </a:t>
            </a:r>
            <a:r>
              <a:rPr lang="it-IT" dirty="0" err="1"/>
              <a:t>BioRep</a:t>
            </a:r>
            <a:r>
              <a:rPr lang="it-IT" dirty="0"/>
              <a:t> (2022); </a:t>
            </a:r>
            <a:r>
              <a:rPr lang="it-IT" dirty="0" err="1"/>
              <a:t>Gheron</a:t>
            </a:r>
            <a:r>
              <a:rPr lang="it-IT" dirty="0"/>
              <a:t> (2023); Indicon (2024): Casa di Cura Igea, </a:t>
            </a:r>
            <a:r>
              <a:rPr lang="it-IT" dirty="0" err="1"/>
              <a:t>Neosperience</a:t>
            </a:r>
            <a:r>
              <a:rPr lang="it-IT" dirty="0"/>
              <a:t> Health, </a:t>
            </a:r>
            <a:r>
              <a:rPr lang="it-IT" dirty="0" err="1"/>
              <a:t>BioMedia</a:t>
            </a:r>
            <a:r>
              <a:rPr lang="it-IT" dirty="0"/>
              <a:t> (2025)]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358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* Dettagliato in slide ad hoc nel seguito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743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* Dettagliato in slide ad hoc nel seguito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90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372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I nostri eventi più recenti</a:t>
            </a:r>
          </a:p>
          <a:p>
            <a:endParaRPr lang="it-IT" b="1" dirty="0"/>
          </a:p>
          <a:p>
            <a:r>
              <a:rPr lang="it-IT" b="1" dirty="0"/>
              <a:t>2023</a:t>
            </a:r>
            <a:r>
              <a:rPr lang="it-IT" dirty="0"/>
              <a:t>:</a:t>
            </a:r>
          </a:p>
          <a:p>
            <a:endParaRPr lang="it-IT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Digital health in Lombardy, Italy and Europe: what's now and next?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i="0" dirty="0"/>
              <a:t>Essere umani nello spazio – scienze della vita + </a:t>
            </a:r>
            <a:r>
              <a:rPr lang="it-IT" i="0" dirty="0" err="1"/>
              <a:t>aerospace</a:t>
            </a:r>
            <a:r>
              <a:rPr lang="it-IT" i="0" dirty="0"/>
              <a:t>; in collaborazione con </a:t>
            </a:r>
            <a:r>
              <a:rPr lang="it-IT" i="0" dirty="0" err="1"/>
              <a:t>UniPV</a:t>
            </a:r>
            <a:endParaRPr lang="it-IT" i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i="0" dirty="0"/>
              <a:t>Milano Life Sciences Forum</a:t>
            </a:r>
            <a:endParaRPr lang="en-US" i="0" dirty="0"/>
          </a:p>
          <a:p>
            <a:pPr marL="0" indent="0">
              <a:buFont typeface="Arial" panose="020B0604020202020204" pitchFamily="34" charset="0"/>
              <a:buNone/>
            </a:pPr>
            <a:endParaRPr lang="it-IT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b="1" dirty="0"/>
              <a:t>2024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Incentivi a fondo perduto per la ricerca collaborativa in Regione Lombardia</a:t>
            </a:r>
            <a:r>
              <a:rPr lang="it-IT" i="0" dirty="0">
                <a:effectLst/>
              </a:rPr>
              <a:t> – con Assolombarda, presentazione bando </a:t>
            </a:r>
            <a:r>
              <a:rPr lang="it-IT" i="0" dirty="0" err="1">
                <a:effectLst/>
              </a:rPr>
              <a:t>Collabora&amp;Innova</a:t>
            </a:r>
            <a:r>
              <a:rPr lang="it-IT" i="0" dirty="0">
                <a:effectLst/>
              </a:rPr>
              <a:t> in RL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Life Science Next: 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Calibri"/>
                <a:cs typeface="Calibri"/>
                <a:sym typeface="Calibri"/>
              </a:rPr>
              <a:t>Dati e </a:t>
            </a:r>
            <a:r>
              <a:rPr lang="it-IT" sz="1200" b="0" i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Ricerca per la Salute del Futuro – evento pubblico dopo Assemblea privata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0" i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Forum Ricerca Clinica: Ricerca, innovazione, Salute @Milano Life Science Forum, che ha visto 300+ partecipanti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200" b="0" kern="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+ </a:t>
            </a:r>
            <a:r>
              <a:rPr lang="it-IT" sz="1200" b="0" u="sng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workshop: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it-IT" sz="1200" b="0" u="sng" kern="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«LIFE SCIENCE NEXT: il ruolo della ricerca per la longevità»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@Agevity (2giorni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sulla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valorizzazione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della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longevità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che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ha visto 1200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partecipanti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), in Università Bocconi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“Bringing Academia’s Technological Insights to Biomanufacturing” @CPHI Milano, </a:t>
            </a:r>
            <a:r>
              <a:rPr lang="it-IT" dirty="0"/>
              <a:t>fiera internazionale dedicata all'industria farmaceutica, punto di riferimento globale per i professionisti del settore. </a:t>
            </a:r>
            <a:endParaRPr lang="it-IT" sz="1200" b="0" kern="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kern="0" dirty="0">
              <a:solidFill>
                <a:schemeClr val="tx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it-IT" sz="1200" b="0" kern="0" dirty="0">
              <a:solidFill>
                <a:schemeClr val="tx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200" b="1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it-IT" sz="1200" b="1" kern="0" dirty="0">
              <a:solidFill>
                <a:schemeClr val="tx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b="0" i="0" dirty="0">
                <a:solidFill>
                  <a:srgbClr val="181818"/>
                </a:solidFill>
                <a:effectLst/>
                <a:latin typeface="-apple-system"/>
              </a:rPr>
              <a:t>Digital Health </a:t>
            </a:r>
            <a:r>
              <a:rPr lang="it-IT" b="0" i="0" dirty="0" err="1">
                <a:solidFill>
                  <a:srgbClr val="181818"/>
                </a:solidFill>
                <a:effectLst/>
                <a:latin typeface="-apple-system"/>
              </a:rPr>
              <a:t>Revolution</a:t>
            </a:r>
            <a:r>
              <a:rPr lang="it-IT" b="0" i="0" dirty="0">
                <a:solidFill>
                  <a:srgbClr val="181818"/>
                </a:solidFill>
                <a:effectLst/>
                <a:latin typeface="-apple-system"/>
              </a:rPr>
              <a:t>: dall’innovazione digitale alla nuova data governanc</a:t>
            </a:r>
            <a:r>
              <a:rPr lang="it-IT" sz="1200" b="0" i="0" kern="0" dirty="0">
                <a:solidFill>
                  <a:schemeClr val="tx2"/>
                </a:solidFill>
                <a:effectLst/>
                <a:latin typeface="+mj-lt"/>
                <a:ea typeface="Calibri"/>
                <a:cs typeface="Calibri"/>
                <a:sym typeface="Calibri"/>
              </a:rPr>
              <a:t>e – con Assolombarda</a:t>
            </a:r>
            <a:endParaRPr lang="it-IT" b="0" dirty="0"/>
          </a:p>
          <a:p>
            <a:r>
              <a:rPr lang="it-IT" dirty="0"/>
              <a:t>The Art of </a:t>
            </a:r>
            <a:r>
              <a:rPr lang="it-IT" dirty="0" err="1"/>
              <a:t>Longevity</a:t>
            </a:r>
            <a:r>
              <a:rPr lang="it-IT" dirty="0"/>
              <a:t> @EXPO Osaka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379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C1516-C15F-AE8E-0B1C-6B1F7BEB3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9C84AD-9010-917F-B816-A3DFBFCD3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46D2B77-A45F-6D56-71BA-537029B34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Siamo intervenuti in iniziative di rilievo nazionale ed internazionale, portando il punto di vista del Cluster lombardo scienze della vita:</a:t>
            </a:r>
          </a:p>
          <a:p>
            <a:endParaRPr lang="it-IT" dirty="0"/>
          </a:p>
          <a:p>
            <a:pPr marL="171450" indent="-171450">
              <a:buFontTx/>
              <a:buChar char="-"/>
            </a:pPr>
            <a:r>
              <a:rPr lang="it-IT" b="1" dirty="0"/>
              <a:t>Clusters </a:t>
            </a:r>
            <a:r>
              <a:rPr lang="it-IT" b="1" dirty="0" err="1"/>
              <a:t>meet</a:t>
            </a:r>
            <a:r>
              <a:rPr lang="it-IT" b="1" dirty="0"/>
              <a:t> </a:t>
            </a:r>
            <a:r>
              <a:rPr lang="it-IT" b="1" dirty="0" err="1"/>
              <a:t>Regions</a:t>
            </a:r>
            <a:r>
              <a:rPr lang="it-IT" b="1" dirty="0"/>
              <a:t> </a:t>
            </a:r>
            <a:r>
              <a:rPr lang="it-IT" dirty="0">
                <a:sym typeface="Wingdings" panose="05000000000000000000" pitchFamily="2" charset="2"/>
              </a:rPr>
              <a:t> con</a:t>
            </a:r>
            <a:r>
              <a:rPr lang="it-IT" dirty="0"/>
              <a:t> </a:t>
            </a:r>
            <a:r>
              <a:rPr lang="it-IT" sz="120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Moderazione del Panel </a:t>
            </a:r>
            <a:r>
              <a:rPr lang="it-IT" sz="12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it-IT" sz="1200" i="1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International Networks and </a:t>
            </a:r>
            <a:r>
              <a:rPr lang="it-IT" sz="1200" i="1" dirty="0" err="1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Programmes</a:t>
            </a:r>
            <a:endParaRPr lang="it-IT" dirty="0"/>
          </a:p>
          <a:p>
            <a:pPr marL="171450" indent="-171450">
              <a:buFontTx/>
              <a:buChar char="-"/>
            </a:pPr>
            <a:r>
              <a:rPr lang="it-IT" sz="120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Intervento nell’</a:t>
            </a:r>
            <a:r>
              <a:rPr lang="it-IT" sz="1200" b="1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EU Clusters Talk </a:t>
            </a:r>
            <a:r>
              <a:rPr lang="it-IT" sz="120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«</a:t>
            </a:r>
            <a:r>
              <a:rPr lang="en-US" sz="1200" i="1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Building the future with nature: Biotechnology and Biomanufacturing in the EU</a:t>
            </a:r>
          </a:p>
          <a:p>
            <a:pPr marL="171450" indent="-171450">
              <a:buFontTx/>
              <a:buChar char="-"/>
            </a:pPr>
            <a:r>
              <a:rPr lang="en-US" sz="1200" b="1" i="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Meet in Italy for Life Science</a:t>
            </a:r>
          </a:p>
          <a:p>
            <a:pPr marL="171450" indent="-171450">
              <a:buFontTx/>
              <a:buChar char="-"/>
            </a:pPr>
            <a:endParaRPr lang="it-IT" sz="1200" i="0" kern="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200" i="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Abbiamo </a:t>
            </a:r>
            <a:r>
              <a:rPr lang="it-IT" sz="1200" b="1" i="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organizzato workshop</a:t>
            </a:r>
            <a:r>
              <a:rPr lang="it-IT" sz="1200" i="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, coinvolgendo i referenti degli associati, nel contesto di eventi internazionali:</a:t>
            </a:r>
            <a:br>
              <a:rPr lang="it-IT" sz="1200" i="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</a:br>
            <a:endParaRPr lang="it-IT" sz="1200" b="0" u="sng" kern="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«LIFE SCIENCE NEXT: il ruolo della ricerca per la longevità»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@Agevity, Università Bocconi (2giorni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sulla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valorizzazione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della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longevità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che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 ha visto 1200 </a:t>
            </a:r>
            <a:r>
              <a:rPr lang="en-US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partecipanti</a:t>
            </a: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“Bringing Academia’s Technological Insights to Biomanufacturing” @CPHI Milano, </a:t>
            </a:r>
            <a:r>
              <a:rPr lang="it-IT" dirty="0"/>
              <a:t>fiera internazionale dedicata all'industria farmaceutica, punto di riferimento globale per i professionisti del settore.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it-IT" sz="1200" b="0" kern="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Siamo partner di: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1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Forum Sanità Futura,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 in collaborazione con Ecole 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Wingdings" panose="05000000000000000000" pitchFamily="2" charset="2"/>
              </a:rPr>
              <a:t> che ha visto nell’edizione 2024 </a:t>
            </a:r>
            <a:r>
              <a:rPr lang="it-IT" sz="120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l'attivazione di un programma di 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formazione avanzata per professionisti della sanità </a:t>
            </a:r>
            <a:r>
              <a:rPr lang="it-IT" sz="120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pubblica e privata, sui temi: ricerca clinica, digitalizzazione per la sanità, medicina territoriale, approvvigionamento innovativo.</a:t>
            </a:r>
            <a:endParaRPr lang="it-IT" sz="1200" b="0" kern="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1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M.I.A. Lombardia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, EDIH lombardo finanziato con i fondi del PNRR, volto a supportare le aziende nel loro percorso di trasformazione digitale, offrendo servizi personalizzati (audit tecnico, test </a:t>
            </a:r>
            <a:r>
              <a:rPr lang="it-IT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before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 </a:t>
            </a:r>
            <a:r>
              <a:rPr lang="it-IT" sz="1200" b="0" kern="0" dirty="0" err="1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invest</a:t>
            </a: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, consulenza, formazione, accesso ai finanziamenti).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1" kern="0" dirty="0" err="1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Frontiers</a:t>
            </a:r>
            <a:r>
              <a:rPr lang="it-IT" sz="1200" b="1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 Health, </a:t>
            </a:r>
            <a:r>
              <a:rPr lang="it-IT" dirty="0"/>
              <a:t>uno degli eventi globali di punta nell’innovazione sanitaria, con un forte focus su terapie digitali, tecnologie dirompenti, trasformazione del settore sanitario, investimenti e sviluppo dell’ecosistema</a:t>
            </a:r>
            <a:r>
              <a:rPr lang="it-IT" sz="1200" b="1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1200" b="0" kern="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0" kern="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Il 20 maggio, abbiamo co-organizzato </a:t>
            </a:r>
            <a:r>
              <a:rPr lang="it-IT" sz="1200" b="1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La Giornata Internazionale degli Studi Clinici </a:t>
            </a:r>
            <a:r>
              <a:rPr lang="it-IT" sz="1200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in Piazza San Babila a Milano, insieme ad alcune delle più importanti società </a:t>
            </a:r>
            <a:r>
              <a:rPr lang="it-IT" sz="1200" b="0" u="none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scientifiche (</a:t>
            </a:r>
            <a:r>
              <a:rPr lang="it-IT" b="0" i="0" u="none" dirty="0">
                <a:solidFill>
                  <a:srgbClr val="0A66C2"/>
                </a:solidFill>
                <a:effectLst/>
                <a:latin typeface="-apple-system"/>
              </a:rPr>
              <a:t>AFI , GIDM, FADOI </a:t>
            </a:r>
            <a:r>
              <a:rPr lang="it-IT" b="0" i="0" u="none" dirty="0">
                <a:effectLst/>
                <a:latin typeface="-apple-system"/>
              </a:rPr>
              <a:t>e </a:t>
            </a:r>
            <a:r>
              <a:rPr lang="it-IT" b="0" i="0" u="none" dirty="0" err="1">
                <a:solidFill>
                  <a:srgbClr val="0A66C2"/>
                </a:solidFill>
                <a:effectLst/>
                <a:latin typeface="-apple-system"/>
              </a:rPr>
              <a:t>SIMeF</a:t>
            </a:r>
            <a:r>
              <a:rPr lang="it-IT" b="0" i="0" u="none" dirty="0">
                <a:solidFill>
                  <a:srgbClr val="0A66C2"/>
                </a:solidFill>
                <a:effectLst/>
                <a:latin typeface="-apple-system"/>
              </a:rPr>
              <a:t>)</a:t>
            </a:r>
            <a:r>
              <a:rPr lang="it-IT" b="0" i="0" u="none" dirty="0">
                <a:effectLst/>
                <a:latin typeface="-apple-system"/>
              </a:rPr>
              <a:t>, per </a:t>
            </a:r>
            <a:r>
              <a:rPr lang="it-IT" b="0" i="0" dirty="0">
                <a:effectLst/>
                <a:latin typeface="-apple-system"/>
              </a:rPr>
              <a:t>sensibilizzare i cittadini sull'importanza della ricerca clinica;</a:t>
            </a:r>
          </a:p>
          <a:p>
            <a:pPr marL="0" indent="0">
              <a:buFontTx/>
              <a:buNone/>
            </a:pPr>
            <a:endParaRPr lang="en-US" sz="1200" i="0" kern="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50A3B4-CDC8-0CEB-2B16-1DD763A0C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573D7-4ADB-49A5-A497-53084190DE4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12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mailto:cluster@lombardialifesciences.it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A44426BD-A6F2-F57A-E08C-8C6AA0DC1FDA}"/>
              </a:ext>
            </a:extLst>
          </p:cNvPr>
          <p:cNvSpPr/>
          <p:nvPr userDrawn="1"/>
        </p:nvSpPr>
        <p:spPr>
          <a:xfrm>
            <a:off x="856" y="0"/>
            <a:ext cx="12191144" cy="7524877"/>
          </a:xfrm>
          <a:prstGeom prst="rect">
            <a:avLst/>
          </a:prstGeom>
          <a:gradFill flip="none" rotWithShape="1">
            <a:gsLst>
              <a:gs pos="0">
                <a:srgbClr val="F7AD2A"/>
              </a:gs>
              <a:gs pos="100000">
                <a:srgbClr val="F47B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9">
              <a:spcBef>
                <a:spcPts val="800"/>
              </a:spcBef>
            </a:pPr>
            <a:endParaRPr lang="it-IT" b="1" kern="10000" spc="173" dirty="0">
              <a:solidFill>
                <a:prstClr val="white"/>
              </a:solidFill>
              <a:latin typeface="Gotham Bold" panose="02000803030000020004" pitchFamily="2" charset="0"/>
            </a:endParaRPr>
          </a:p>
        </p:txBody>
      </p:sp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BB9EB7-7D45-2025-3984-4F8D8B0D93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1" y="512282"/>
            <a:ext cx="3347077" cy="990818"/>
          </a:xfrm>
          <a:prstGeom prst="rect">
            <a:avLst/>
          </a:prstGeom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BAD7552B-8B81-EE7C-46B9-C276C63CF41A}"/>
              </a:ext>
            </a:extLst>
          </p:cNvPr>
          <p:cNvSpPr>
            <a:spLocks noChangeAspect="1"/>
          </p:cNvSpPr>
          <p:nvPr userDrawn="1"/>
        </p:nvSpPr>
        <p:spPr>
          <a:xfrm>
            <a:off x="8731311" y="-315412"/>
            <a:ext cx="1295909" cy="1295909"/>
          </a:xfrm>
          <a:prstGeom prst="ellipse">
            <a:avLst/>
          </a:prstGeom>
          <a:solidFill>
            <a:srgbClr val="653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9"/>
            <a:endParaRPr lang="it-IT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66BCB6C5-D3CB-DEE0-D75F-EC811E83DAE6}"/>
              </a:ext>
            </a:extLst>
          </p:cNvPr>
          <p:cNvSpPr>
            <a:spLocks noChangeAspect="1"/>
          </p:cNvSpPr>
          <p:nvPr userDrawn="1"/>
        </p:nvSpPr>
        <p:spPr>
          <a:xfrm>
            <a:off x="8478947" y="-449480"/>
            <a:ext cx="5299037" cy="5299037"/>
          </a:xfrm>
          <a:prstGeom prst="ellipse">
            <a:avLst/>
          </a:prstGeom>
          <a:solidFill>
            <a:srgbClr val="D42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9"/>
            <a:endParaRPr lang="it-IT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5E2E39D4-071E-7D81-BF92-9E87081FB548}"/>
              </a:ext>
            </a:extLst>
          </p:cNvPr>
          <p:cNvSpPr>
            <a:spLocks noChangeAspect="1"/>
          </p:cNvSpPr>
          <p:nvPr userDrawn="1"/>
        </p:nvSpPr>
        <p:spPr>
          <a:xfrm>
            <a:off x="10175102" y="3593993"/>
            <a:ext cx="2578379" cy="2578379"/>
          </a:xfrm>
          <a:prstGeom prst="ellipse">
            <a:avLst/>
          </a:prstGeom>
          <a:solidFill>
            <a:srgbClr val="8EC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9"/>
            <a:endParaRPr lang="it-IT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7812CE-C74E-9A56-86E9-CDC5592FD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621" y="4587048"/>
            <a:ext cx="9144000" cy="781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2000" b="1" spc="24">
                <a:solidFill>
                  <a:schemeClr val="bg1"/>
                </a:solidFill>
                <a:latin typeface="+mn-lt"/>
                <a:ea typeface="MS PGothic" panose="020B0600070205080204" pitchFamily="34" charset="-128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it-IT"/>
              <a:t>Fare clic per modificare lo stile del sottotitolo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D44321-2C08-CE98-6013-09D0A15EC3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621" y="2614229"/>
            <a:ext cx="9144000" cy="20472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it-IT" sz="4400" b="1" kern="1200" spc="24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62974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BB9EB7-7D45-2025-3984-4F8D8B0D93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1" y="512282"/>
            <a:ext cx="3347077" cy="990818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BF7812CE-C74E-9A56-86E9-CDC5592FD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621" y="4587048"/>
            <a:ext cx="9144000" cy="781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2000" b="1" spc="24">
                <a:solidFill>
                  <a:schemeClr val="bg1"/>
                </a:solidFill>
                <a:latin typeface="Gotham Bold" pitchFamily="2" charset="0"/>
                <a:ea typeface="MS PGothic" panose="020B0600070205080204" pitchFamily="34" charset="-128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F8CFBF-B3A6-5C69-BAE3-B9C2F065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0A74B-18E9-4793-9D3F-35E15E81A908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349D3B-E3C9-247F-3844-DA4DB1A0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2F678-CF51-4C15-58A8-B5874216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52E44D-4343-4064-B9BA-503BB05A4DDB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D44321-2C08-CE98-6013-09D0A15EC3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621" y="2614229"/>
            <a:ext cx="9144000" cy="20472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it-IT" sz="4400" b="1" kern="1200" spc="24" dirty="0">
                <a:solidFill>
                  <a:schemeClr val="bg1"/>
                </a:solidFill>
                <a:latin typeface="Gotham Bold" pitchFamily="2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4949B5E-9EB6-1468-BB06-8267E79CF670}"/>
              </a:ext>
            </a:extLst>
          </p:cNvPr>
          <p:cNvSpPr/>
          <p:nvPr userDrawn="1"/>
        </p:nvSpPr>
        <p:spPr>
          <a:xfrm>
            <a:off x="428" y="241"/>
            <a:ext cx="12191144" cy="7524877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179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0000" cap="none" spc="17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anose="02000803030000020004" pitchFamily="2" charset="0"/>
              <a:ea typeface="+mn-ea"/>
              <a:cs typeface="+mn-cs"/>
            </a:endParaRPr>
          </a:p>
        </p:txBody>
      </p:sp>
      <p:pic>
        <p:nvPicPr>
          <p:cNvPr id="23" name="Immagin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9F97DEC-F4A2-14C8-799B-5A9098D25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1" y="512282"/>
            <a:ext cx="3347077" cy="990818"/>
          </a:xfrm>
          <a:prstGeom prst="rect">
            <a:avLst/>
          </a:prstGeom>
        </p:spPr>
      </p:pic>
      <p:sp>
        <p:nvSpPr>
          <p:cNvPr id="24" name="Ovale 23">
            <a:extLst>
              <a:ext uri="{FF2B5EF4-FFF2-40B4-BE49-F238E27FC236}">
                <a16:creationId xmlns:a16="http://schemas.microsoft.com/office/drawing/2014/main" id="{2FE06564-A4FB-2145-2C4D-8403FE3E56A8}"/>
              </a:ext>
            </a:extLst>
          </p:cNvPr>
          <p:cNvSpPr>
            <a:spLocks noChangeAspect="1"/>
          </p:cNvSpPr>
          <p:nvPr userDrawn="1"/>
        </p:nvSpPr>
        <p:spPr>
          <a:xfrm>
            <a:off x="8731311" y="-315412"/>
            <a:ext cx="1295909" cy="1295909"/>
          </a:xfrm>
          <a:prstGeom prst="ellipse">
            <a:avLst/>
          </a:prstGeom>
          <a:solidFill>
            <a:srgbClr val="65308A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7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BD7FE993-10B2-3D9E-4DA7-7D46A98A39A6}"/>
              </a:ext>
            </a:extLst>
          </p:cNvPr>
          <p:cNvSpPr>
            <a:spLocks noChangeAspect="1"/>
          </p:cNvSpPr>
          <p:nvPr userDrawn="1"/>
        </p:nvSpPr>
        <p:spPr>
          <a:xfrm>
            <a:off x="8478947" y="-449480"/>
            <a:ext cx="5299037" cy="5299037"/>
          </a:xfrm>
          <a:prstGeom prst="ellipse">
            <a:avLst/>
          </a:prstGeom>
          <a:solidFill>
            <a:srgbClr val="D42347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7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DAB8C0CD-C1DA-715E-B9EC-964871B48875}"/>
              </a:ext>
            </a:extLst>
          </p:cNvPr>
          <p:cNvSpPr>
            <a:spLocks noChangeAspect="1"/>
          </p:cNvSpPr>
          <p:nvPr userDrawn="1"/>
        </p:nvSpPr>
        <p:spPr>
          <a:xfrm>
            <a:off x="10175102" y="3593993"/>
            <a:ext cx="2578379" cy="2578379"/>
          </a:xfrm>
          <a:prstGeom prst="ellipse">
            <a:avLst/>
          </a:prstGeom>
          <a:solidFill>
            <a:srgbClr val="8EC742">
              <a:alpha val="50196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7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7A2AB4BD-5D83-0FF0-5394-43ACE80F016A}"/>
              </a:ext>
            </a:extLst>
          </p:cNvPr>
          <p:cNvSpPr txBox="1">
            <a:spLocks/>
          </p:cNvSpPr>
          <p:nvPr userDrawn="1"/>
        </p:nvSpPr>
        <p:spPr>
          <a:xfrm>
            <a:off x="952021" y="2766629"/>
            <a:ext cx="9144000" cy="20472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4400" b="1" kern="1200" spc="24" dirty="0">
                <a:solidFill>
                  <a:schemeClr val="bg1"/>
                </a:solidFill>
                <a:latin typeface="Gotham Bold" pitchFamily="2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3423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BB9EB7-7D45-2025-3984-4F8D8B0D93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1" y="512282"/>
            <a:ext cx="3347077" cy="990818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BF7812CE-C74E-9A56-86E9-CDC5592FD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621" y="4587048"/>
            <a:ext cx="9144000" cy="781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2000" b="1" spc="24">
                <a:solidFill>
                  <a:schemeClr val="bg1"/>
                </a:solidFill>
                <a:latin typeface="Gotham Bold" pitchFamily="2" charset="0"/>
                <a:ea typeface="MS PGothic" panose="020B0600070205080204" pitchFamily="34" charset="-128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F8CFBF-B3A6-5C69-BAE3-B9C2F065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0A74B-18E9-4793-9D3F-35E15E81A908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349D3B-E3C9-247F-3844-DA4DB1A0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2F678-CF51-4C15-58A8-B5874216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52E44D-4343-4064-B9BA-503BB05A4DDB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D44321-2C08-CE98-6013-09D0A15EC3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621" y="2614229"/>
            <a:ext cx="9144000" cy="20472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it-IT" sz="4400" b="1" kern="1200" spc="24" dirty="0">
                <a:solidFill>
                  <a:schemeClr val="bg1"/>
                </a:solidFill>
                <a:latin typeface="Gotham Bold" pitchFamily="2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4949B5E-9EB6-1468-BB06-8267E79CF670}"/>
              </a:ext>
            </a:extLst>
          </p:cNvPr>
          <p:cNvSpPr/>
          <p:nvPr userDrawn="1"/>
        </p:nvSpPr>
        <p:spPr>
          <a:xfrm>
            <a:off x="-1107012" y="-868878"/>
            <a:ext cx="12191144" cy="7524877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179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0000" cap="none" spc="17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anose="02000803030000020004" pitchFamily="2" charset="0"/>
              <a:ea typeface="+mn-ea"/>
              <a:cs typeface="+mn-cs"/>
            </a:endParaRPr>
          </a:p>
        </p:txBody>
      </p:sp>
      <p:pic>
        <p:nvPicPr>
          <p:cNvPr id="23" name="Immagin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9F97DEC-F4A2-14C8-799B-5A9098D25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1" y="512282"/>
            <a:ext cx="3347077" cy="990818"/>
          </a:xfrm>
          <a:prstGeom prst="rect">
            <a:avLst/>
          </a:prstGeom>
        </p:spPr>
      </p:pic>
      <p:sp>
        <p:nvSpPr>
          <p:cNvPr id="12" name="object 18">
            <a:extLst>
              <a:ext uri="{FF2B5EF4-FFF2-40B4-BE49-F238E27FC236}">
                <a16:creationId xmlns:a16="http://schemas.microsoft.com/office/drawing/2014/main" id="{4A501F13-F011-84AA-3ADA-911C6462B5FB}"/>
              </a:ext>
            </a:extLst>
          </p:cNvPr>
          <p:cNvSpPr/>
          <p:nvPr userDrawn="1"/>
        </p:nvSpPr>
        <p:spPr>
          <a:xfrm>
            <a:off x="11881877" y="202001"/>
            <a:ext cx="673172" cy="673172"/>
          </a:xfrm>
          <a:custGeom>
            <a:avLst/>
            <a:gdLst/>
            <a:ahLst/>
            <a:cxnLst/>
            <a:rect l="l" t="t" r="r" b="b"/>
            <a:pathLst>
              <a:path w="2224404" h="2224404">
                <a:moveTo>
                  <a:pt x="1081532" y="0"/>
                </a:moveTo>
                <a:lnTo>
                  <a:pt x="994001" y="5914"/>
                </a:lnTo>
                <a:lnTo>
                  <a:pt x="906284" y="18932"/>
                </a:lnTo>
                <a:lnTo>
                  <a:pt x="818748" y="39224"/>
                </a:lnTo>
                <a:lnTo>
                  <a:pt x="731761" y="66960"/>
                </a:lnTo>
                <a:lnTo>
                  <a:pt x="647296" y="101627"/>
                </a:lnTo>
                <a:lnTo>
                  <a:pt x="567197" y="142349"/>
                </a:lnTo>
                <a:lnTo>
                  <a:pt x="491634" y="188760"/>
                </a:lnTo>
                <a:lnTo>
                  <a:pt x="420779" y="240493"/>
                </a:lnTo>
                <a:lnTo>
                  <a:pt x="354803" y="297181"/>
                </a:lnTo>
                <a:lnTo>
                  <a:pt x="293876" y="358458"/>
                </a:lnTo>
                <a:lnTo>
                  <a:pt x="238171" y="423955"/>
                </a:lnTo>
                <a:lnTo>
                  <a:pt x="187857" y="493307"/>
                </a:lnTo>
                <a:lnTo>
                  <a:pt x="143107" y="566146"/>
                </a:lnTo>
                <a:lnTo>
                  <a:pt x="104092" y="642106"/>
                </a:lnTo>
                <a:lnTo>
                  <a:pt x="70981" y="720820"/>
                </a:lnTo>
                <a:lnTo>
                  <a:pt x="43947" y="801921"/>
                </a:lnTo>
                <a:lnTo>
                  <a:pt x="23161" y="885041"/>
                </a:lnTo>
                <a:lnTo>
                  <a:pt x="8794" y="969815"/>
                </a:lnTo>
                <a:lnTo>
                  <a:pt x="1016" y="1055874"/>
                </a:lnTo>
                <a:lnTo>
                  <a:pt x="0" y="1142853"/>
                </a:lnTo>
                <a:lnTo>
                  <a:pt x="5915" y="1230385"/>
                </a:lnTo>
                <a:lnTo>
                  <a:pt x="18933" y="1318101"/>
                </a:lnTo>
                <a:lnTo>
                  <a:pt x="39226" y="1405637"/>
                </a:lnTo>
                <a:lnTo>
                  <a:pt x="66964" y="1492624"/>
                </a:lnTo>
                <a:lnTo>
                  <a:pt x="101631" y="1577089"/>
                </a:lnTo>
                <a:lnTo>
                  <a:pt x="142353" y="1657188"/>
                </a:lnTo>
                <a:lnTo>
                  <a:pt x="188764" y="1732751"/>
                </a:lnTo>
                <a:lnTo>
                  <a:pt x="240497" y="1803606"/>
                </a:lnTo>
                <a:lnTo>
                  <a:pt x="297185" y="1869582"/>
                </a:lnTo>
                <a:lnTo>
                  <a:pt x="358462" y="1930509"/>
                </a:lnTo>
                <a:lnTo>
                  <a:pt x="423959" y="1986214"/>
                </a:lnTo>
                <a:lnTo>
                  <a:pt x="493311" y="2036528"/>
                </a:lnTo>
                <a:lnTo>
                  <a:pt x="566150" y="2081278"/>
                </a:lnTo>
                <a:lnTo>
                  <a:pt x="642111" y="2120294"/>
                </a:lnTo>
                <a:lnTo>
                  <a:pt x="720824" y="2153405"/>
                </a:lnTo>
                <a:lnTo>
                  <a:pt x="801925" y="2180440"/>
                </a:lnTo>
                <a:lnTo>
                  <a:pt x="885045" y="2201226"/>
                </a:lnTo>
                <a:lnTo>
                  <a:pt x="969819" y="2215595"/>
                </a:lnTo>
                <a:lnTo>
                  <a:pt x="1055879" y="2223373"/>
                </a:lnTo>
                <a:lnTo>
                  <a:pt x="1142857" y="2224391"/>
                </a:lnTo>
                <a:lnTo>
                  <a:pt x="1230389" y="2218476"/>
                </a:lnTo>
                <a:lnTo>
                  <a:pt x="1318105" y="2205459"/>
                </a:lnTo>
                <a:lnTo>
                  <a:pt x="1405641" y="2185167"/>
                </a:lnTo>
                <a:lnTo>
                  <a:pt x="1492628" y="2157431"/>
                </a:lnTo>
                <a:lnTo>
                  <a:pt x="1577093" y="2122764"/>
                </a:lnTo>
                <a:lnTo>
                  <a:pt x="1657192" y="2082042"/>
                </a:lnTo>
                <a:lnTo>
                  <a:pt x="1732755" y="2035630"/>
                </a:lnTo>
                <a:lnTo>
                  <a:pt x="1803610" y="1983897"/>
                </a:lnTo>
                <a:lnTo>
                  <a:pt x="1869586" y="1927208"/>
                </a:lnTo>
                <a:lnTo>
                  <a:pt x="1930513" y="1865931"/>
                </a:lnTo>
                <a:lnTo>
                  <a:pt x="1986218" y="1800433"/>
                </a:lnTo>
                <a:lnTo>
                  <a:pt x="2036532" y="1731080"/>
                </a:lnTo>
                <a:lnTo>
                  <a:pt x="2081282" y="1658240"/>
                </a:lnTo>
                <a:lnTo>
                  <a:pt x="2120298" y="1582279"/>
                </a:lnTo>
                <a:lnTo>
                  <a:pt x="2153409" y="1503565"/>
                </a:lnTo>
                <a:lnTo>
                  <a:pt x="2180444" y="1422464"/>
                </a:lnTo>
                <a:lnTo>
                  <a:pt x="2201230" y="1339342"/>
                </a:lnTo>
                <a:lnTo>
                  <a:pt x="2215599" y="1254568"/>
                </a:lnTo>
                <a:lnTo>
                  <a:pt x="2223377" y="1168508"/>
                </a:lnTo>
                <a:lnTo>
                  <a:pt x="2224395" y="1081528"/>
                </a:lnTo>
                <a:lnTo>
                  <a:pt x="2218480" y="993997"/>
                </a:lnTo>
                <a:lnTo>
                  <a:pt x="2205463" y="906280"/>
                </a:lnTo>
                <a:lnTo>
                  <a:pt x="2185171" y="818744"/>
                </a:lnTo>
                <a:lnTo>
                  <a:pt x="2157435" y="731757"/>
                </a:lnTo>
                <a:lnTo>
                  <a:pt x="2122768" y="647292"/>
                </a:lnTo>
                <a:lnTo>
                  <a:pt x="2082046" y="567193"/>
                </a:lnTo>
                <a:lnTo>
                  <a:pt x="2035634" y="491630"/>
                </a:lnTo>
                <a:lnTo>
                  <a:pt x="1983901" y="420776"/>
                </a:lnTo>
                <a:lnTo>
                  <a:pt x="1927212" y="354800"/>
                </a:lnTo>
                <a:lnTo>
                  <a:pt x="1865935" y="293874"/>
                </a:lnTo>
                <a:lnTo>
                  <a:pt x="1800437" y="238169"/>
                </a:lnTo>
                <a:lnTo>
                  <a:pt x="1731084" y="187856"/>
                </a:lnTo>
                <a:lnTo>
                  <a:pt x="1658244" y="143107"/>
                </a:lnTo>
                <a:lnTo>
                  <a:pt x="1582283" y="104091"/>
                </a:lnTo>
                <a:lnTo>
                  <a:pt x="1503569" y="70981"/>
                </a:lnTo>
                <a:lnTo>
                  <a:pt x="1422468" y="43948"/>
                </a:lnTo>
                <a:lnTo>
                  <a:pt x="1339346" y="23162"/>
                </a:lnTo>
                <a:lnTo>
                  <a:pt x="1254572" y="8794"/>
                </a:lnTo>
                <a:lnTo>
                  <a:pt x="1168512" y="1017"/>
                </a:lnTo>
                <a:lnTo>
                  <a:pt x="1081532" y="0"/>
                </a:lnTo>
                <a:close/>
              </a:path>
            </a:pathLst>
          </a:custGeom>
          <a:solidFill>
            <a:srgbClr val="F47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2">
            <a:extLst>
              <a:ext uri="{FF2B5EF4-FFF2-40B4-BE49-F238E27FC236}">
                <a16:creationId xmlns:a16="http://schemas.microsoft.com/office/drawing/2014/main" id="{A5089C86-314A-C388-F630-FA23B4653F69}"/>
              </a:ext>
            </a:extLst>
          </p:cNvPr>
          <p:cNvSpPr/>
          <p:nvPr userDrawn="1"/>
        </p:nvSpPr>
        <p:spPr>
          <a:xfrm flipV="1">
            <a:off x="8821317" y="67266"/>
            <a:ext cx="685012" cy="685012"/>
          </a:xfrm>
          <a:custGeom>
            <a:avLst/>
            <a:gdLst/>
            <a:ahLst/>
            <a:cxnLst/>
            <a:rect l="l" t="t" r="r" b="b"/>
            <a:pathLst>
              <a:path w="2667634" h="2667634">
                <a:moveTo>
                  <a:pt x="1296830" y="0"/>
                </a:moveTo>
                <a:lnTo>
                  <a:pt x="1191873" y="7091"/>
                </a:lnTo>
                <a:lnTo>
                  <a:pt x="1086694" y="22699"/>
                </a:lnTo>
                <a:lnTo>
                  <a:pt x="981733" y="47030"/>
                </a:lnTo>
                <a:lnTo>
                  <a:pt x="877429" y="80287"/>
                </a:lnTo>
                <a:lnTo>
                  <a:pt x="776151" y="121854"/>
                </a:lnTo>
                <a:lnTo>
                  <a:pt x="680108" y="170683"/>
                </a:lnTo>
                <a:lnTo>
                  <a:pt x="589504" y="226333"/>
                </a:lnTo>
                <a:lnTo>
                  <a:pt x="504544" y="288365"/>
                </a:lnTo>
                <a:lnTo>
                  <a:pt x="425435" y="356338"/>
                </a:lnTo>
                <a:lnTo>
                  <a:pt x="352380" y="429813"/>
                </a:lnTo>
                <a:lnTo>
                  <a:pt x="285586" y="508350"/>
                </a:lnTo>
                <a:lnTo>
                  <a:pt x="225257" y="591509"/>
                </a:lnTo>
                <a:lnTo>
                  <a:pt x="171599" y="678850"/>
                </a:lnTo>
                <a:lnTo>
                  <a:pt x="124816" y="769932"/>
                </a:lnTo>
                <a:lnTo>
                  <a:pt x="85114" y="864317"/>
                </a:lnTo>
                <a:lnTo>
                  <a:pt x="52698" y="961563"/>
                </a:lnTo>
                <a:lnTo>
                  <a:pt x="27774" y="1061231"/>
                </a:lnTo>
                <a:lnTo>
                  <a:pt x="10546" y="1162881"/>
                </a:lnTo>
                <a:lnTo>
                  <a:pt x="1219" y="1266073"/>
                </a:lnTo>
                <a:lnTo>
                  <a:pt x="0" y="1370367"/>
                </a:lnTo>
                <a:lnTo>
                  <a:pt x="7092" y="1475323"/>
                </a:lnTo>
                <a:lnTo>
                  <a:pt x="22701" y="1580501"/>
                </a:lnTo>
                <a:lnTo>
                  <a:pt x="47032" y="1685462"/>
                </a:lnTo>
                <a:lnTo>
                  <a:pt x="80291" y="1789764"/>
                </a:lnTo>
                <a:lnTo>
                  <a:pt x="121858" y="1891042"/>
                </a:lnTo>
                <a:lnTo>
                  <a:pt x="170686" y="1987085"/>
                </a:lnTo>
                <a:lnTo>
                  <a:pt x="226336" y="2077689"/>
                </a:lnTo>
                <a:lnTo>
                  <a:pt x="288368" y="2162649"/>
                </a:lnTo>
                <a:lnTo>
                  <a:pt x="356341" y="2241758"/>
                </a:lnTo>
                <a:lnTo>
                  <a:pt x="429815" y="2314813"/>
                </a:lnTo>
                <a:lnTo>
                  <a:pt x="508352" y="2381607"/>
                </a:lnTo>
                <a:lnTo>
                  <a:pt x="591510" y="2441936"/>
                </a:lnTo>
                <a:lnTo>
                  <a:pt x="678850" y="2495594"/>
                </a:lnTo>
                <a:lnTo>
                  <a:pt x="769932" y="2542377"/>
                </a:lnTo>
                <a:lnTo>
                  <a:pt x="864316" y="2582079"/>
                </a:lnTo>
                <a:lnTo>
                  <a:pt x="961562" y="2614495"/>
                </a:lnTo>
                <a:lnTo>
                  <a:pt x="1061230" y="2639419"/>
                </a:lnTo>
                <a:lnTo>
                  <a:pt x="1162881" y="2656647"/>
                </a:lnTo>
                <a:lnTo>
                  <a:pt x="1266073" y="2665974"/>
                </a:lnTo>
                <a:lnTo>
                  <a:pt x="1370367" y="2667194"/>
                </a:lnTo>
                <a:lnTo>
                  <a:pt x="1475324" y="2660101"/>
                </a:lnTo>
                <a:lnTo>
                  <a:pt x="1580503" y="2644492"/>
                </a:lnTo>
                <a:lnTo>
                  <a:pt x="1685464" y="2620161"/>
                </a:lnTo>
                <a:lnTo>
                  <a:pt x="1789768" y="2586902"/>
                </a:lnTo>
                <a:lnTo>
                  <a:pt x="1891046" y="2545335"/>
                </a:lnTo>
                <a:lnTo>
                  <a:pt x="1987089" y="2496507"/>
                </a:lnTo>
                <a:lnTo>
                  <a:pt x="2077693" y="2440856"/>
                </a:lnTo>
                <a:lnTo>
                  <a:pt x="2162652" y="2378824"/>
                </a:lnTo>
                <a:lnTo>
                  <a:pt x="2241761" y="2310851"/>
                </a:lnTo>
                <a:lnTo>
                  <a:pt x="2314815" y="2237376"/>
                </a:lnTo>
                <a:lnTo>
                  <a:pt x="2381609" y="2158839"/>
                </a:lnTo>
                <a:lnTo>
                  <a:pt x="2441937" y="2075680"/>
                </a:lnTo>
                <a:lnTo>
                  <a:pt x="2495595" y="1988339"/>
                </a:lnTo>
                <a:lnTo>
                  <a:pt x="2542377" y="1897257"/>
                </a:lnTo>
                <a:lnTo>
                  <a:pt x="2582079" y="1802872"/>
                </a:lnTo>
                <a:lnTo>
                  <a:pt x="2614494" y="1705626"/>
                </a:lnTo>
                <a:lnTo>
                  <a:pt x="2639419" y="1605958"/>
                </a:lnTo>
                <a:lnTo>
                  <a:pt x="2656647" y="1504308"/>
                </a:lnTo>
                <a:lnTo>
                  <a:pt x="2665973" y="1401116"/>
                </a:lnTo>
                <a:lnTo>
                  <a:pt x="2667194" y="1296822"/>
                </a:lnTo>
                <a:lnTo>
                  <a:pt x="2660102" y="1191866"/>
                </a:lnTo>
                <a:lnTo>
                  <a:pt x="2644494" y="1086688"/>
                </a:lnTo>
                <a:lnTo>
                  <a:pt x="2620163" y="981727"/>
                </a:lnTo>
                <a:lnTo>
                  <a:pt x="2586906" y="877425"/>
                </a:lnTo>
                <a:lnTo>
                  <a:pt x="2545339" y="776147"/>
                </a:lnTo>
                <a:lnTo>
                  <a:pt x="2496511" y="680104"/>
                </a:lnTo>
                <a:lnTo>
                  <a:pt x="2440861" y="589500"/>
                </a:lnTo>
                <a:lnTo>
                  <a:pt x="2378830" y="504541"/>
                </a:lnTo>
                <a:lnTo>
                  <a:pt x="2310856" y="425432"/>
                </a:lnTo>
                <a:lnTo>
                  <a:pt x="2237382" y="352378"/>
                </a:lnTo>
                <a:lnTo>
                  <a:pt x="2158845" y="285584"/>
                </a:lnTo>
                <a:lnTo>
                  <a:pt x="2075687" y="225256"/>
                </a:lnTo>
                <a:lnTo>
                  <a:pt x="1988347" y="171598"/>
                </a:lnTo>
                <a:lnTo>
                  <a:pt x="1897265" y="124816"/>
                </a:lnTo>
                <a:lnTo>
                  <a:pt x="1802881" y="85114"/>
                </a:lnTo>
                <a:lnTo>
                  <a:pt x="1705635" y="52699"/>
                </a:lnTo>
                <a:lnTo>
                  <a:pt x="1605967" y="27775"/>
                </a:lnTo>
                <a:lnTo>
                  <a:pt x="1504317" y="10546"/>
                </a:lnTo>
                <a:lnTo>
                  <a:pt x="1401124" y="1220"/>
                </a:lnTo>
                <a:lnTo>
                  <a:pt x="1296830" y="0"/>
                </a:lnTo>
                <a:close/>
              </a:path>
            </a:pathLst>
          </a:custGeom>
          <a:solidFill>
            <a:srgbClr val="F8AC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8B19B6B3-326F-29A9-FA70-2115CC2F05F9}"/>
              </a:ext>
            </a:extLst>
          </p:cNvPr>
          <p:cNvSpPr/>
          <p:nvPr userDrawn="1"/>
        </p:nvSpPr>
        <p:spPr>
          <a:xfrm>
            <a:off x="10010923" y="-353861"/>
            <a:ext cx="1163462" cy="1163462"/>
          </a:xfrm>
          <a:custGeom>
            <a:avLst/>
            <a:gdLst/>
            <a:ahLst/>
            <a:cxnLst/>
            <a:rect l="l" t="t" r="r" b="b"/>
            <a:pathLst>
              <a:path w="2162175" h="2162175">
                <a:moveTo>
                  <a:pt x="1051159" y="0"/>
                </a:moveTo>
                <a:lnTo>
                  <a:pt x="966085" y="5749"/>
                </a:lnTo>
                <a:lnTo>
                  <a:pt x="880831" y="18401"/>
                </a:lnTo>
                <a:lnTo>
                  <a:pt x="795753" y="38124"/>
                </a:lnTo>
                <a:lnTo>
                  <a:pt x="711208" y="65082"/>
                </a:lnTo>
                <a:lnTo>
                  <a:pt x="629116" y="98775"/>
                </a:lnTo>
                <a:lnTo>
                  <a:pt x="551267" y="138353"/>
                </a:lnTo>
                <a:lnTo>
                  <a:pt x="477827" y="183460"/>
                </a:lnTo>
                <a:lnTo>
                  <a:pt x="408963" y="233740"/>
                </a:lnTo>
                <a:lnTo>
                  <a:pt x="344840" y="288836"/>
                </a:lnTo>
                <a:lnTo>
                  <a:pt x="285625" y="348392"/>
                </a:lnTo>
                <a:lnTo>
                  <a:pt x="231484" y="412050"/>
                </a:lnTo>
                <a:lnTo>
                  <a:pt x="182584" y="479455"/>
                </a:lnTo>
                <a:lnTo>
                  <a:pt x="139091" y="550250"/>
                </a:lnTo>
                <a:lnTo>
                  <a:pt x="101170" y="624077"/>
                </a:lnTo>
                <a:lnTo>
                  <a:pt x="68990" y="700581"/>
                </a:lnTo>
                <a:lnTo>
                  <a:pt x="42715" y="779405"/>
                </a:lnTo>
                <a:lnTo>
                  <a:pt x="22512" y="860191"/>
                </a:lnTo>
                <a:lnTo>
                  <a:pt x="8548" y="942585"/>
                </a:lnTo>
                <a:lnTo>
                  <a:pt x="988" y="1026229"/>
                </a:lnTo>
                <a:lnTo>
                  <a:pt x="0" y="1110766"/>
                </a:lnTo>
                <a:lnTo>
                  <a:pt x="5748" y="1195839"/>
                </a:lnTo>
                <a:lnTo>
                  <a:pt x="18400" y="1281093"/>
                </a:lnTo>
                <a:lnTo>
                  <a:pt x="38123" y="1366171"/>
                </a:lnTo>
                <a:lnTo>
                  <a:pt x="65081" y="1450715"/>
                </a:lnTo>
                <a:lnTo>
                  <a:pt x="98774" y="1532809"/>
                </a:lnTo>
                <a:lnTo>
                  <a:pt x="138352" y="1610659"/>
                </a:lnTo>
                <a:lnTo>
                  <a:pt x="183459" y="1684100"/>
                </a:lnTo>
                <a:lnTo>
                  <a:pt x="233739" y="1752965"/>
                </a:lnTo>
                <a:lnTo>
                  <a:pt x="288835" y="1817088"/>
                </a:lnTo>
                <a:lnTo>
                  <a:pt x="348391" y="1876304"/>
                </a:lnTo>
                <a:lnTo>
                  <a:pt x="412049" y="1930445"/>
                </a:lnTo>
                <a:lnTo>
                  <a:pt x="479454" y="1979345"/>
                </a:lnTo>
                <a:lnTo>
                  <a:pt x="550249" y="2022838"/>
                </a:lnTo>
                <a:lnTo>
                  <a:pt x="624076" y="2060758"/>
                </a:lnTo>
                <a:lnTo>
                  <a:pt x="700580" y="2092939"/>
                </a:lnTo>
                <a:lnTo>
                  <a:pt x="779404" y="2119214"/>
                </a:lnTo>
                <a:lnTo>
                  <a:pt x="860190" y="2139417"/>
                </a:lnTo>
                <a:lnTo>
                  <a:pt x="942584" y="2153381"/>
                </a:lnTo>
                <a:lnTo>
                  <a:pt x="1026228" y="2160941"/>
                </a:lnTo>
                <a:lnTo>
                  <a:pt x="1110765" y="2161930"/>
                </a:lnTo>
                <a:lnTo>
                  <a:pt x="1195838" y="2156182"/>
                </a:lnTo>
                <a:lnTo>
                  <a:pt x="1281092" y="2143531"/>
                </a:lnTo>
                <a:lnTo>
                  <a:pt x="1366170" y="2123810"/>
                </a:lnTo>
                <a:lnTo>
                  <a:pt x="1450714" y="2096853"/>
                </a:lnTo>
                <a:lnTo>
                  <a:pt x="1532808" y="2063159"/>
                </a:lnTo>
                <a:lnTo>
                  <a:pt x="1610658" y="2023580"/>
                </a:lnTo>
                <a:lnTo>
                  <a:pt x="1684099" y="1978471"/>
                </a:lnTo>
                <a:lnTo>
                  <a:pt x="1752965" y="1928190"/>
                </a:lnTo>
                <a:lnTo>
                  <a:pt x="1817089" y="1873093"/>
                </a:lnTo>
                <a:lnTo>
                  <a:pt x="1876305" y="1813536"/>
                </a:lnTo>
                <a:lnTo>
                  <a:pt x="1930446" y="1749877"/>
                </a:lnTo>
                <a:lnTo>
                  <a:pt x="1979347" y="1682472"/>
                </a:lnTo>
                <a:lnTo>
                  <a:pt x="2022841" y="1611677"/>
                </a:lnTo>
                <a:lnTo>
                  <a:pt x="2060761" y="1537849"/>
                </a:lnTo>
                <a:lnTo>
                  <a:pt x="2092942" y="1461345"/>
                </a:lnTo>
                <a:lnTo>
                  <a:pt x="2119217" y="1382521"/>
                </a:lnTo>
                <a:lnTo>
                  <a:pt x="2139420" y="1301734"/>
                </a:lnTo>
                <a:lnTo>
                  <a:pt x="2153385" y="1219340"/>
                </a:lnTo>
                <a:lnTo>
                  <a:pt x="2160945" y="1135696"/>
                </a:lnTo>
                <a:lnTo>
                  <a:pt x="2161934" y="1051159"/>
                </a:lnTo>
                <a:lnTo>
                  <a:pt x="2156185" y="966085"/>
                </a:lnTo>
                <a:lnTo>
                  <a:pt x="2143533" y="880831"/>
                </a:lnTo>
                <a:lnTo>
                  <a:pt x="2123810" y="795754"/>
                </a:lnTo>
                <a:lnTo>
                  <a:pt x="2096852" y="711209"/>
                </a:lnTo>
                <a:lnTo>
                  <a:pt x="2063159" y="629116"/>
                </a:lnTo>
                <a:lnTo>
                  <a:pt x="2023581" y="551266"/>
                </a:lnTo>
                <a:lnTo>
                  <a:pt x="1978473" y="477825"/>
                </a:lnTo>
                <a:lnTo>
                  <a:pt x="1928193" y="408960"/>
                </a:lnTo>
                <a:lnTo>
                  <a:pt x="1873096" y="344836"/>
                </a:lnTo>
                <a:lnTo>
                  <a:pt x="1813540" y="285621"/>
                </a:lnTo>
                <a:lnTo>
                  <a:pt x="1749881" y="231480"/>
                </a:lnTo>
                <a:lnTo>
                  <a:pt x="1682475" y="182580"/>
                </a:lnTo>
                <a:lnTo>
                  <a:pt x="1611680" y="139087"/>
                </a:lnTo>
                <a:lnTo>
                  <a:pt x="1537852" y="101168"/>
                </a:lnTo>
                <a:lnTo>
                  <a:pt x="1461347" y="68987"/>
                </a:lnTo>
                <a:lnTo>
                  <a:pt x="1382523" y="42713"/>
                </a:lnTo>
                <a:lnTo>
                  <a:pt x="1301735" y="22511"/>
                </a:lnTo>
                <a:lnTo>
                  <a:pt x="1219341" y="8547"/>
                </a:lnTo>
                <a:lnTo>
                  <a:pt x="1135697" y="988"/>
                </a:lnTo>
                <a:lnTo>
                  <a:pt x="1051159" y="0"/>
                </a:lnTo>
                <a:close/>
              </a:path>
            </a:pathLst>
          </a:custGeom>
          <a:solidFill>
            <a:srgbClr val="662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A7BEAB13-FD2D-4F43-4FD1-C631AF0BE910}"/>
              </a:ext>
            </a:extLst>
          </p:cNvPr>
          <p:cNvSpPr/>
          <p:nvPr userDrawn="1"/>
        </p:nvSpPr>
        <p:spPr>
          <a:xfrm>
            <a:off x="9303431" y="-368465"/>
            <a:ext cx="1017860" cy="1017860"/>
          </a:xfrm>
          <a:custGeom>
            <a:avLst/>
            <a:gdLst/>
            <a:ahLst/>
            <a:cxnLst/>
            <a:rect l="l" t="t" r="r" b="b"/>
            <a:pathLst>
              <a:path w="3590925" h="3590925">
                <a:moveTo>
                  <a:pt x="1745785" y="0"/>
                </a:moveTo>
                <a:lnTo>
                  <a:pt x="1604493" y="9546"/>
                </a:lnTo>
                <a:lnTo>
                  <a:pt x="1462902" y="30559"/>
                </a:lnTo>
                <a:lnTo>
                  <a:pt x="1321605" y="63313"/>
                </a:lnTo>
                <a:lnTo>
                  <a:pt x="1181192" y="108085"/>
                </a:lnTo>
                <a:lnTo>
                  <a:pt x="1044853" y="164043"/>
                </a:lnTo>
                <a:lnTo>
                  <a:pt x="915560" y="229776"/>
                </a:lnTo>
                <a:lnTo>
                  <a:pt x="793589" y="304692"/>
                </a:lnTo>
                <a:lnTo>
                  <a:pt x="679218" y="388199"/>
                </a:lnTo>
                <a:lnTo>
                  <a:pt x="572721" y="479705"/>
                </a:lnTo>
                <a:lnTo>
                  <a:pt x="474376" y="578617"/>
                </a:lnTo>
                <a:lnTo>
                  <a:pt x="384458" y="684343"/>
                </a:lnTo>
                <a:lnTo>
                  <a:pt x="303243" y="796290"/>
                </a:lnTo>
                <a:lnTo>
                  <a:pt x="231008" y="913867"/>
                </a:lnTo>
                <a:lnTo>
                  <a:pt x="168030" y="1036482"/>
                </a:lnTo>
                <a:lnTo>
                  <a:pt x="114583" y="1163541"/>
                </a:lnTo>
                <a:lnTo>
                  <a:pt x="70945" y="1294453"/>
                </a:lnTo>
                <a:lnTo>
                  <a:pt x="37391" y="1428626"/>
                </a:lnTo>
                <a:lnTo>
                  <a:pt x="14198" y="1565467"/>
                </a:lnTo>
                <a:lnTo>
                  <a:pt x="1642" y="1704383"/>
                </a:lnTo>
                <a:lnTo>
                  <a:pt x="0" y="1844783"/>
                </a:lnTo>
                <a:lnTo>
                  <a:pt x="9546" y="1986075"/>
                </a:lnTo>
                <a:lnTo>
                  <a:pt x="30558" y="2127666"/>
                </a:lnTo>
                <a:lnTo>
                  <a:pt x="63312" y="2268964"/>
                </a:lnTo>
                <a:lnTo>
                  <a:pt x="108084" y="2409376"/>
                </a:lnTo>
                <a:lnTo>
                  <a:pt x="164042" y="2545717"/>
                </a:lnTo>
                <a:lnTo>
                  <a:pt x="229775" y="2675011"/>
                </a:lnTo>
                <a:lnTo>
                  <a:pt x="304691" y="2796982"/>
                </a:lnTo>
                <a:lnTo>
                  <a:pt x="388198" y="2911355"/>
                </a:lnTo>
                <a:lnTo>
                  <a:pt x="479704" y="3017852"/>
                </a:lnTo>
                <a:lnTo>
                  <a:pt x="578616" y="3116197"/>
                </a:lnTo>
                <a:lnTo>
                  <a:pt x="684342" y="3206115"/>
                </a:lnTo>
                <a:lnTo>
                  <a:pt x="796289" y="3287330"/>
                </a:lnTo>
                <a:lnTo>
                  <a:pt x="913866" y="3359564"/>
                </a:lnTo>
                <a:lnTo>
                  <a:pt x="1036481" y="3422543"/>
                </a:lnTo>
                <a:lnTo>
                  <a:pt x="1163540" y="3475989"/>
                </a:lnTo>
                <a:lnTo>
                  <a:pt x="1294452" y="3519627"/>
                </a:lnTo>
                <a:lnTo>
                  <a:pt x="1428625" y="3553180"/>
                </a:lnTo>
                <a:lnTo>
                  <a:pt x="1565466" y="3576372"/>
                </a:lnTo>
                <a:lnTo>
                  <a:pt x="1704382" y="3588928"/>
                </a:lnTo>
                <a:lnTo>
                  <a:pt x="1844782" y="3590570"/>
                </a:lnTo>
                <a:lnTo>
                  <a:pt x="1986074" y="3581023"/>
                </a:lnTo>
                <a:lnTo>
                  <a:pt x="2127665" y="3560011"/>
                </a:lnTo>
                <a:lnTo>
                  <a:pt x="2268963" y="3527256"/>
                </a:lnTo>
                <a:lnTo>
                  <a:pt x="2409375" y="3482485"/>
                </a:lnTo>
                <a:lnTo>
                  <a:pt x="2545716" y="3426527"/>
                </a:lnTo>
                <a:lnTo>
                  <a:pt x="2675010" y="3360794"/>
                </a:lnTo>
                <a:lnTo>
                  <a:pt x="2796981" y="3285877"/>
                </a:lnTo>
                <a:lnTo>
                  <a:pt x="2911354" y="3202370"/>
                </a:lnTo>
                <a:lnTo>
                  <a:pt x="3017851" y="3110865"/>
                </a:lnTo>
                <a:lnTo>
                  <a:pt x="3116196" y="3011953"/>
                </a:lnTo>
                <a:lnTo>
                  <a:pt x="3206114" y="2906227"/>
                </a:lnTo>
                <a:lnTo>
                  <a:pt x="3287329" y="2794279"/>
                </a:lnTo>
                <a:lnTo>
                  <a:pt x="3359563" y="2676702"/>
                </a:lnTo>
                <a:lnTo>
                  <a:pt x="3422542" y="2554088"/>
                </a:lnTo>
                <a:lnTo>
                  <a:pt x="3475988" y="2427028"/>
                </a:lnTo>
                <a:lnTo>
                  <a:pt x="3519626" y="2296116"/>
                </a:lnTo>
                <a:lnTo>
                  <a:pt x="3553179" y="2161944"/>
                </a:lnTo>
                <a:lnTo>
                  <a:pt x="3576371" y="2025103"/>
                </a:lnTo>
                <a:lnTo>
                  <a:pt x="3588927" y="1886186"/>
                </a:lnTo>
                <a:lnTo>
                  <a:pt x="3590569" y="1745786"/>
                </a:lnTo>
                <a:lnTo>
                  <a:pt x="3581022" y="1604494"/>
                </a:lnTo>
                <a:lnTo>
                  <a:pt x="3560010" y="1462903"/>
                </a:lnTo>
                <a:lnTo>
                  <a:pt x="3527255" y="1321606"/>
                </a:lnTo>
                <a:lnTo>
                  <a:pt x="3482484" y="1181193"/>
                </a:lnTo>
                <a:lnTo>
                  <a:pt x="3426526" y="1044853"/>
                </a:lnTo>
                <a:lnTo>
                  <a:pt x="3360793" y="915558"/>
                </a:lnTo>
                <a:lnTo>
                  <a:pt x="3285876" y="793587"/>
                </a:lnTo>
                <a:lnTo>
                  <a:pt x="3202369" y="679215"/>
                </a:lnTo>
                <a:lnTo>
                  <a:pt x="3110864" y="572718"/>
                </a:lnTo>
                <a:lnTo>
                  <a:pt x="3011952" y="474372"/>
                </a:lnTo>
                <a:lnTo>
                  <a:pt x="2906226" y="384454"/>
                </a:lnTo>
                <a:lnTo>
                  <a:pt x="2794278" y="303240"/>
                </a:lnTo>
                <a:lnTo>
                  <a:pt x="2676701" y="231005"/>
                </a:lnTo>
                <a:lnTo>
                  <a:pt x="2554086" y="168027"/>
                </a:lnTo>
                <a:lnTo>
                  <a:pt x="2427027" y="114580"/>
                </a:lnTo>
                <a:lnTo>
                  <a:pt x="2296115" y="70943"/>
                </a:lnTo>
                <a:lnTo>
                  <a:pt x="2161943" y="37390"/>
                </a:lnTo>
                <a:lnTo>
                  <a:pt x="2025102" y="14197"/>
                </a:lnTo>
                <a:lnTo>
                  <a:pt x="1886185" y="1642"/>
                </a:lnTo>
                <a:lnTo>
                  <a:pt x="1745785" y="0"/>
                </a:lnTo>
                <a:close/>
              </a:path>
            </a:pathLst>
          </a:custGeom>
          <a:solidFill>
            <a:srgbClr val="D62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F39A3A96-99EB-BD71-1C57-1E671A3F4102}"/>
              </a:ext>
            </a:extLst>
          </p:cNvPr>
          <p:cNvSpPr/>
          <p:nvPr userDrawn="1"/>
        </p:nvSpPr>
        <p:spPr>
          <a:xfrm>
            <a:off x="10592654" y="-1117602"/>
            <a:ext cx="1843692" cy="1843692"/>
          </a:xfrm>
          <a:custGeom>
            <a:avLst/>
            <a:gdLst/>
            <a:ahLst/>
            <a:cxnLst/>
            <a:rect l="l" t="t" r="r" b="b"/>
            <a:pathLst>
              <a:path w="3230244" h="3230245">
                <a:moveTo>
                  <a:pt x="1570561" y="0"/>
                </a:moveTo>
                <a:lnTo>
                  <a:pt x="1443451" y="8588"/>
                </a:lnTo>
                <a:lnTo>
                  <a:pt x="1316073" y="27491"/>
                </a:lnTo>
                <a:lnTo>
                  <a:pt x="1188959" y="56958"/>
                </a:lnTo>
                <a:lnTo>
                  <a:pt x="1062641" y="97236"/>
                </a:lnTo>
                <a:lnTo>
                  <a:pt x="939984" y="147577"/>
                </a:lnTo>
                <a:lnTo>
                  <a:pt x="823667" y="206712"/>
                </a:lnTo>
                <a:lnTo>
                  <a:pt x="713938" y="274109"/>
                </a:lnTo>
                <a:lnTo>
                  <a:pt x="611045" y="349234"/>
                </a:lnTo>
                <a:lnTo>
                  <a:pt x="515237" y="431555"/>
                </a:lnTo>
                <a:lnTo>
                  <a:pt x="426762" y="520539"/>
                </a:lnTo>
                <a:lnTo>
                  <a:pt x="345869" y="615653"/>
                </a:lnTo>
                <a:lnTo>
                  <a:pt x="272806" y="716364"/>
                </a:lnTo>
                <a:lnTo>
                  <a:pt x="207821" y="822140"/>
                </a:lnTo>
                <a:lnTo>
                  <a:pt x="151163" y="932447"/>
                </a:lnTo>
                <a:lnTo>
                  <a:pt x="103081" y="1046754"/>
                </a:lnTo>
                <a:lnTo>
                  <a:pt x="63823" y="1164526"/>
                </a:lnTo>
                <a:lnTo>
                  <a:pt x="33638" y="1285232"/>
                </a:lnTo>
                <a:lnTo>
                  <a:pt x="12773" y="1408338"/>
                </a:lnTo>
                <a:lnTo>
                  <a:pt x="1477" y="1533312"/>
                </a:lnTo>
                <a:lnTo>
                  <a:pt x="0" y="1659621"/>
                </a:lnTo>
                <a:lnTo>
                  <a:pt x="8588" y="1786732"/>
                </a:lnTo>
                <a:lnTo>
                  <a:pt x="27491" y="1914112"/>
                </a:lnTo>
                <a:lnTo>
                  <a:pt x="56958" y="2041229"/>
                </a:lnTo>
                <a:lnTo>
                  <a:pt x="97236" y="2167550"/>
                </a:lnTo>
                <a:lnTo>
                  <a:pt x="147577" y="2290205"/>
                </a:lnTo>
                <a:lnTo>
                  <a:pt x="206713" y="2406520"/>
                </a:lnTo>
                <a:lnTo>
                  <a:pt x="274110" y="2516248"/>
                </a:lnTo>
                <a:lnTo>
                  <a:pt x="349235" y="2619139"/>
                </a:lnTo>
                <a:lnTo>
                  <a:pt x="431557" y="2714946"/>
                </a:lnTo>
                <a:lnTo>
                  <a:pt x="520541" y="2803419"/>
                </a:lnTo>
                <a:lnTo>
                  <a:pt x="615655" y="2884311"/>
                </a:lnTo>
                <a:lnTo>
                  <a:pt x="716367" y="2957373"/>
                </a:lnTo>
                <a:lnTo>
                  <a:pt x="822143" y="3022356"/>
                </a:lnTo>
                <a:lnTo>
                  <a:pt x="932451" y="3079013"/>
                </a:lnTo>
                <a:lnTo>
                  <a:pt x="1046758" y="3127094"/>
                </a:lnTo>
                <a:lnTo>
                  <a:pt x="1164530" y="3166351"/>
                </a:lnTo>
                <a:lnTo>
                  <a:pt x="1285236" y="3196535"/>
                </a:lnTo>
                <a:lnTo>
                  <a:pt x="1408343" y="3217399"/>
                </a:lnTo>
                <a:lnTo>
                  <a:pt x="1533316" y="3228694"/>
                </a:lnTo>
                <a:lnTo>
                  <a:pt x="1659625" y="3230171"/>
                </a:lnTo>
                <a:lnTo>
                  <a:pt x="1786735" y="3221582"/>
                </a:lnTo>
                <a:lnTo>
                  <a:pt x="1914115" y="3202679"/>
                </a:lnTo>
                <a:lnTo>
                  <a:pt x="2041230" y="3173212"/>
                </a:lnTo>
                <a:lnTo>
                  <a:pt x="2167550" y="3132934"/>
                </a:lnTo>
                <a:lnTo>
                  <a:pt x="2290205" y="3082593"/>
                </a:lnTo>
                <a:lnTo>
                  <a:pt x="2406520" y="3023457"/>
                </a:lnTo>
                <a:lnTo>
                  <a:pt x="2516248" y="2956061"/>
                </a:lnTo>
                <a:lnTo>
                  <a:pt x="2619140" y="2880935"/>
                </a:lnTo>
                <a:lnTo>
                  <a:pt x="2714947" y="2798615"/>
                </a:lnTo>
                <a:lnTo>
                  <a:pt x="2803422" y="2709631"/>
                </a:lnTo>
                <a:lnTo>
                  <a:pt x="2884314" y="2614518"/>
                </a:lnTo>
                <a:lnTo>
                  <a:pt x="2957377" y="2513807"/>
                </a:lnTo>
                <a:lnTo>
                  <a:pt x="3022361" y="2408032"/>
                </a:lnTo>
                <a:lnTo>
                  <a:pt x="3079018" y="2297725"/>
                </a:lnTo>
                <a:lnTo>
                  <a:pt x="3127100" y="2183420"/>
                </a:lnTo>
                <a:lnTo>
                  <a:pt x="3166358" y="2065648"/>
                </a:lnTo>
                <a:lnTo>
                  <a:pt x="3196543" y="1944944"/>
                </a:lnTo>
                <a:lnTo>
                  <a:pt x="3217408" y="1821839"/>
                </a:lnTo>
                <a:lnTo>
                  <a:pt x="3228703" y="1696867"/>
                </a:lnTo>
                <a:lnTo>
                  <a:pt x="3230181" y="1570560"/>
                </a:lnTo>
                <a:lnTo>
                  <a:pt x="3221592" y="1443451"/>
                </a:lnTo>
                <a:lnTo>
                  <a:pt x="3202689" y="1316073"/>
                </a:lnTo>
                <a:lnTo>
                  <a:pt x="3173222" y="1188959"/>
                </a:lnTo>
                <a:lnTo>
                  <a:pt x="3132944" y="1062641"/>
                </a:lnTo>
                <a:lnTo>
                  <a:pt x="3082603" y="939984"/>
                </a:lnTo>
                <a:lnTo>
                  <a:pt x="3023467" y="823667"/>
                </a:lnTo>
                <a:lnTo>
                  <a:pt x="2956070" y="713938"/>
                </a:lnTo>
                <a:lnTo>
                  <a:pt x="2880945" y="611045"/>
                </a:lnTo>
                <a:lnTo>
                  <a:pt x="2798624" y="515237"/>
                </a:lnTo>
                <a:lnTo>
                  <a:pt x="2709639" y="426762"/>
                </a:lnTo>
                <a:lnTo>
                  <a:pt x="2614525" y="345869"/>
                </a:lnTo>
                <a:lnTo>
                  <a:pt x="2513814" y="272806"/>
                </a:lnTo>
                <a:lnTo>
                  <a:pt x="2408038" y="207821"/>
                </a:lnTo>
                <a:lnTo>
                  <a:pt x="2297730" y="151163"/>
                </a:lnTo>
                <a:lnTo>
                  <a:pt x="2183424" y="103081"/>
                </a:lnTo>
                <a:lnTo>
                  <a:pt x="2065652" y="63823"/>
                </a:lnTo>
                <a:lnTo>
                  <a:pt x="1944947" y="33638"/>
                </a:lnTo>
                <a:lnTo>
                  <a:pt x="1821841" y="12773"/>
                </a:lnTo>
                <a:lnTo>
                  <a:pt x="1696868" y="1477"/>
                </a:lnTo>
                <a:lnTo>
                  <a:pt x="1570561" y="0"/>
                </a:lnTo>
                <a:close/>
              </a:path>
            </a:pathLst>
          </a:custGeom>
          <a:solidFill>
            <a:srgbClr val="8DC64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C567CE2A-5A89-2C85-AA07-5BD15153BAB4}"/>
              </a:ext>
            </a:extLst>
          </p:cNvPr>
          <p:cNvSpPr/>
          <p:nvPr userDrawn="1"/>
        </p:nvSpPr>
        <p:spPr>
          <a:xfrm>
            <a:off x="8513705" y="424147"/>
            <a:ext cx="206163" cy="206163"/>
          </a:xfrm>
          <a:custGeom>
            <a:avLst/>
            <a:gdLst/>
            <a:ahLst/>
            <a:cxnLst/>
            <a:rect l="l" t="t" r="r" b="b"/>
            <a:pathLst>
              <a:path w="2224404" h="2224404">
                <a:moveTo>
                  <a:pt x="1081532" y="0"/>
                </a:moveTo>
                <a:lnTo>
                  <a:pt x="994001" y="5914"/>
                </a:lnTo>
                <a:lnTo>
                  <a:pt x="906284" y="18932"/>
                </a:lnTo>
                <a:lnTo>
                  <a:pt x="818748" y="39224"/>
                </a:lnTo>
                <a:lnTo>
                  <a:pt x="731761" y="66960"/>
                </a:lnTo>
                <a:lnTo>
                  <a:pt x="647296" y="101627"/>
                </a:lnTo>
                <a:lnTo>
                  <a:pt x="567197" y="142349"/>
                </a:lnTo>
                <a:lnTo>
                  <a:pt x="491634" y="188760"/>
                </a:lnTo>
                <a:lnTo>
                  <a:pt x="420779" y="240493"/>
                </a:lnTo>
                <a:lnTo>
                  <a:pt x="354803" y="297181"/>
                </a:lnTo>
                <a:lnTo>
                  <a:pt x="293876" y="358458"/>
                </a:lnTo>
                <a:lnTo>
                  <a:pt x="238171" y="423955"/>
                </a:lnTo>
                <a:lnTo>
                  <a:pt x="187857" y="493307"/>
                </a:lnTo>
                <a:lnTo>
                  <a:pt x="143107" y="566146"/>
                </a:lnTo>
                <a:lnTo>
                  <a:pt x="104092" y="642106"/>
                </a:lnTo>
                <a:lnTo>
                  <a:pt x="70981" y="720820"/>
                </a:lnTo>
                <a:lnTo>
                  <a:pt x="43947" y="801921"/>
                </a:lnTo>
                <a:lnTo>
                  <a:pt x="23161" y="885041"/>
                </a:lnTo>
                <a:lnTo>
                  <a:pt x="8794" y="969815"/>
                </a:lnTo>
                <a:lnTo>
                  <a:pt x="1016" y="1055874"/>
                </a:lnTo>
                <a:lnTo>
                  <a:pt x="0" y="1142853"/>
                </a:lnTo>
                <a:lnTo>
                  <a:pt x="5915" y="1230385"/>
                </a:lnTo>
                <a:lnTo>
                  <a:pt x="18933" y="1318101"/>
                </a:lnTo>
                <a:lnTo>
                  <a:pt x="39226" y="1405637"/>
                </a:lnTo>
                <a:lnTo>
                  <a:pt x="66964" y="1492624"/>
                </a:lnTo>
                <a:lnTo>
                  <a:pt x="101631" y="1577089"/>
                </a:lnTo>
                <a:lnTo>
                  <a:pt x="142353" y="1657188"/>
                </a:lnTo>
                <a:lnTo>
                  <a:pt x="188764" y="1732751"/>
                </a:lnTo>
                <a:lnTo>
                  <a:pt x="240497" y="1803606"/>
                </a:lnTo>
                <a:lnTo>
                  <a:pt x="297185" y="1869582"/>
                </a:lnTo>
                <a:lnTo>
                  <a:pt x="358462" y="1930509"/>
                </a:lnTo>
                <a:lnTo>
                  <a:pt x="423959" y="1986214"/>
                </a:lnTo>
                <a:lnTo>
                  <a:pt x="493311" y="2036528"/>
                </a:lnTo>
                <a:lnTo>
                  <a:pt x="566150" y="2081278"/>
                </a:lnTo>
                <a:lnTo>
                  <a:pt x="642111" y="2120294"/>
                </a:lnTo>
                <a:lnTo>
                  <a:pt x="720824" y="2153405"/>
                </a:lnTo>
                <a:lnTo>
                  <a:pt x="801925" y="2180440"/>
                </a:lnTo>
                <a:lnTo>
                  <a:pt x="885045" y="2201226"/>
                </a:lnTo>
                <a:lnTo>
                  <a:pt x="969819" y="2215595"/>
                </a:lnTo>
                <a:lnTo>
                  <a:pt x="1055879" y="2223373"/>
                </a:lnTo>
                <a:lnTo>
                  <a:pt x="1142857" y="2224391"/>
                </a:lnTo>
                <a:lnTo>
                  <a:pt x="1230389" y="2218476"/>
                </a:lnTo>
                <a:lnTo>
                  <a:pt x="1318105" y="2205459"/>
                </a:lnTo>
                <a:lnTo>
                  <a:pt x="1405641" y="2185167"/>
                </a:lnTo>
                <a:lnTo>
                  <a:pt x="1492628" y="2157431"/>
                </a:lnTo>
                <a:lnTo>
                  <a:pt x="1577093" y="2122764"/>
                </a:lnTo>
                <a:lnTo>
                  <a:pt x="1657192" y="2082042"/>
                </a:lnTo>
                <a:lnTo>
                  <a:pt x="1732755" y="2035630"/>
                </a:lnTo>
                <a:lnTo>
                  <a:pt x="1803610" y="1983897"/>
                </a:lnTo>
                <a:lnTo>
                  <a:pt x="1869586" y="1927208"/>
                </a:lnTo>
                <a:lnTo>
                  <a:pt x="1930513" y="1865931"/>
                </a:lnTo>
                <a:lnTo>
                  <a:pt x="1986218" y="1800433"/>
                </a:lnTo>
                <a:lnTo>
                  <a:pt x="2036532" y="1731080"/>
                </a:lnTo>
                <a:lnTo>
                  <a:pt x="2081282" y="1658240"/>
                </a:lnTo>
                <a:lnTo>
                  <a:pt x="2120298" y="1582279"/>
                </a:lnTo>
                <a:lnTo>
                  <a:pt x="2153409" y="1503565"/>
                </a:lnTo>
                <a:lnTo>
                  <a:pt x="2180444" y="1422464"/>
                </a:lnTo>
                <a:lnTo>
                  <a:pt x="2201230" y="1339342"/>
                </a:lnTo>
                <a:lnTo>
                  <a:pt x="2215599" y="1254568"/>
                </a:lnTo>
                <a:lnTo>
                  <a:pt x="2223377" y="1168508"/>
                </a:lnTo>
                <a:lnTo>
                  <a:pt x="2224395" y="1081528"/>
                </a:lnTo>
                <a:lnTo>
                  <a:pt x="2218480" y="993997"/>
                </a:lnTo>
                <a:lnTo>
                  <a:pt x="2205463" y="906280"/>
                </a:lnTo>
                <a:lnTo>
                  <a:pt x="2185171" y="818744"/>
                </a:lnTo>
                <a:lnTo>
                  <a:pt x="2157435" y="731757"/>
                </a:lnTo>
                <a:lnTo>
                  <a:pt x="2122768" y="647292"/>
                </a:lnTo>
                <a:lnTo>
                  <a:pt x="2082046" y="567193"/>
                </a:lnTo>
                <a:lnTo>
                  <a:pt x="2035634" y="491630"/>
                </a:lnTo>
                <a:lnTo>
                  <a:pt x="1983901" y="420776"/>
                </a:lnTo>
                <a:lnTo>
                  <a:pt x="1927212" y="354800"/>
                </a:lnTo>
                <a:lnTo>
                  <a:pt x="1865935" y="293874"/>
                </a:lnTo>
                <a:lnTo>
                  <a:pt x="1800437" y="238169"/>
                </a:lnTo>
                <a:lnTo>
                  <a:pt x="1731084" y="187856"/>
                </a:lnTo>
                <a:lnTo>
                  <a:pt x="1658244" y="143107"/>
                </a:lnTo>
                <a:lnTo>
                  <a:pt x="1582283" y="104091"/>
                </a:lnTo>
                <a:lnTo>
                  <a:pt x="1503569" y="70981"/>
                </a:lnTo>
                <a:lnTo>
                  <a:pt x="1422468" y="43948"/>
                </a:lnTo>
                <a:lnTo>
                  <a:pt x="1339346" y="23162"/>
                </a:lnTo>
                <a:lnTo>
                  <a:pt x="1254572" y="8794"/>
                </a:lnTo>
                <a:lnTo>
                  <a:pt x="1168512" y="1017"/>
                </a:lnTo>
                <a:lnTo>
                  <a:pt x="1081532" y="0"/>
                </a:lnTo>
                <a:close/>
              </a:path>
            </a:pathLst>
          </a:custGeom>
          <a:solidFill>
            <a:srgbClr val="F47B2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80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BB9EB7-7D45-2025-3984-4F8D8B0D93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1" y="512282"/>
            <a:ext cx="3347077" cy="990818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BF7812CE-C74E-9A56-86E9-CDC5592FD2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9621" y="4587048"/>
            <a:ext cx="9144000" cy="781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2000" b="1" spc="24">
                <a:solidFill>
                  <a:schemeClr val="bg1"/>
                </a:solidFill>
                <a:latin typeface="Gotham Bold" pitchFamily="2" charset="0"/>
                <a:ea typeface="MS PGothic" panose="020B0600070205080204" pitchFamily="34" charset="-128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F8CFBF-B3A6-5C69-BAE3-B9C2F065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10A74B-18E9-4793-9D3F-35E15E81A908}" type="datetimeFigureOut">
              <a:rPr lang="it-IT" smtClean="0"/>
              <a:t>03/06/2025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349D3B-E3C9-247F-3844-DA4DB1A00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42F678-CF51-4C15-58A8-B5874216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52E44D-4343-4064-B9BA-503BB05A4DDB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ED44321-2C08-CE98-6013-09D0A15EC3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621" y="2614229"/>
            <a:ext cx="9144000" cy="204724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lang="it-IT" sz="4400" b="1" kern="1200" spc="24" dirty="0">
                <a:solidFill>
                  <a:schemeClr val="bg1"/>
                </a:solidFill>
                <a:latin typeface="Gotham Bold" pitchFamily="2" charset="0"/>
                <a:ea typeface="MS PGothic" panose="020B0600070205080204" pitchFamily="34" charset="-128"/>
                <a:cs typeface="+mn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4949B5E-9EB6-1468-BB06-8267E79CF670}"/>
              </a:ext>
            </a:extLst>
          </p:cNvPr>
          <p:cNvSpPr/>
          <p:nvPr userDrawn="1"/>
        </p:nvSpPr>
        <p:spPr>
          <a:xfrm>
            <a:off x="428" y="241"/>
            <a:ext cx="12191144" cy="7524877"/>
          </a:xfrm>
          <a:prstGeom prst="rect">
            <a:avLst/>
          </a:prstGeom>
          <a:solidFill>
            <a:srgbClr val="FCD5B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179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0000" cap="none" spc="17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anose="02000803030000020004" pitchFamily="2" charset="0"/>
              <a:ea typeface="+mn-ea"/>
              <a:cs typeface="+mn-cs"/>
            </a:endParaRPr>
          </a:p>
        </p:txBody>
      </p:sp>
      <p:pic>
        <p:nvPicPr>
          <p:cNvPr id="23" name="Immagin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9F97DEC-F4A2-14C8-799B-5A9098D256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1" y="512282"/>
            <a:ext cx="3347077" cy="990818"/>
          </a:xfrm>
          <a:prstGeom prst="rect">
            <a:avLst/>
          </a:prstGeom>
        </p:spPr>
      </p:pic>
      <p:sp>
        <p:nvSpPr>
          <p:cNvPr id="12" name="object 18">
            <a:extLst>
              <a:ext uri="{FF2B5EF4-FFF2-40B4-BE49-F238E27FC236}">
                <a16:creationId xmlns:a16="http://schemas.microsoft.com/office/drawing/2014/main" id="{4A501F13-F011-84AA-3ADA-911C6462B5FB}"/>
              </a:ext>
            </a:extLst>
          </p:cNvPr>
          <p:cNvSpPr/>
          <p:nvPr userDrawn="1"/>
        </p:nvSpPr>
        <p:spPr>
          <a:xfrm>
            <a:off x="11881877" y="202001"/>
            <a:ext cx="673172" cy="673172"/>
          </a:xfrm>
          <a:custGeom>
            <a:avLst/>
            <a:gdLst/>
            <a:ahLst/>
            <a:cxnLst/>
            <a:rect l="l" t="t" r="r" b="b"/>
            <a:pathLst>
              <a:path w="2224404" h="2224404">
                <a:moveTo>
                  <a:pt x="1081532" y="0"/>
                </a:moveTo>
                <a:lnTo>
                  <a:pt x="994001" y="5914"/>
                </a:lnTo>
                <a:lnTo>
                  <a:pt x="906284" y="18932"/>
                </a:lnTo>
                <a:lnTo>
                  <a:pt x="818748" y="39224"/>
                </a:lnTo>
                <a:lnTo>
                  <a:pt x="731761" y="66960"/>
                </a:lnTo>
                <a:lnTo>
                  <a:pt x="647296" y="101627"/>
                </a:lnTo>
                <a:lnTo>
                  <a:pt x="567197" y="142349"/>
                </a:lnTo>
                <a:lnTo>
                  <a:pt x="491634" y="188760"/>
                </a:lnTo>
                <a:lnTo>
                  <a:pt x="420779" y="240493"/>
                </a:lnTo>
                <a:lnTo>
                  <a:pt x="354803" y="297181"/>
                </a:lnTo>
                <a:lnTo>
                  <a:pt x="293876" y="358458"/>
                </a:lnTo>
                <a:lnTo>
                  <a:pt x="238171" y="423955"/>
                </a:lnTo>
                <a:lnTo>
                  <a:pt x="187857" y="493307"/>
                </a:lnTo>
                <a:lnTo>
                  <a:pt x="143107" y="566146"/>
                </a:lnTo>
                <a:lnTo>
                  <a:pt x="104092" y="642106"/>
                </a:lnTo>
                <a:lnTo>
                  <a:pt x="70981" y="720820"/>
                </a:lnTo>
                <a:lnTo>
                  <a:pt x="43947" y="801921"/>
                </a:lnTo>
                <a:lnTo>
                  <a:pt x="23161" y="885041"/>
                </a:lnTo>
                <a:lnTo>
                  <a:pt x="8794" y="969815"/>
                </a:lnTo>
                <a:lnTo>
                  <a:pt x="1016" y="1055874"/>
                </a:lnTo>
                <a:lnTo>
                  <a:pt x="0" y="1142853"/>
                </a:lnTo>
                <a:lnTo>
                  <a:pt x="5915" y="1230385"/>
                </a:lnTo>
                <a:lnTo>
                  <a:pt x="18933" y="1318101"/>
                </a:lnTo>
                <a:lnTo>
                  <a:pt x="39226" y="1405637"/>
                </a:lnTo>
                <a:lnTo>
                  <a:pt x="66964" y="1492624"/>
                </a:lnTo>
                <a:lnTo>
                  <a:pt x="101631" y="1577089"/>
                </a:lnTo>
                <a:lnTo>
                  <a:pt x="142353" y="1657188"/>
                </a:lnTo>
                <a:lnTo>
                  <a:pt x="188764" y="1732751"/>
                </a:lnTo>
                <a:lnTo>
                  <a:pt x="240497" y="1803606"/>
                </a:lnTo>
                <a:lnTo>
                  <a:pt x="297185" y="1869582"/>
                </a:lnTo>
                <a:lnTo>
                  <a:pt x="358462" y="1930509"/>
                </a:lnTo>
                <a:lnTo>
                  <a:pt x="423959" y="1986214"/>
                </a:lnTo>
                <a:lnTo>
                  <a:pt x="493311" y="2036528"/>
                </a:lnTo>
                <a:lnTo>
                  <a:pt x="566150" y="2081278"/>
                </a:lnTo>
                <a:lnTo>
                  <a:pt x="642111" y="2120294"/>
                </a:lnTo>
                <a:lnTo>
                  <a:pt x="720824" y="2153405"/>
                </a:lnTo>
                <a:lnTo>
                  <a:pt x="801925" y="2180440"/>
                </a:lnTo>
                <a:lnTo>
                  <a:pt x="885045" y="2201226"/>
                </a:lnTo>
                <a:lnTo>
                  <a:pt x="969819" y="2215595"/>
                </a:lnTo>
                <a:lnTo>
                  <a:pt x="1055879" y="2223373"/>
                </a:lnTo>
                <a:lnTo>
                  <a:pt x="1142857" y="2224391"/>
                </a:lnTo>
                <a:lnTo>
                  <a:pt x="1230389" y="2218476"/>
                </a:lnTo>
                <a:lnTo>
                  <a:pt x="1318105" y="2205459"/>
                </a:lnTo>
                <a:lnTo>
                  <a:pt x="1405641" y="2185167"/>
                </a:lnTo>
                <a:lnTo>
                  <a:pt x="1492628" y="2157431"/>
                </a:lnTo>
                <a:lnTo>
                  <a:pt x="1577093" y="2122764"/>
                </a:lnTo>
                <a:lnTo>
                  <a:pt x="1657192" y="2082042"/>
                </a:lnTo>
                <a:lnTo>
                  <a:pt x="1732755" y="2035630"/>
                </a:lnTo>
                <a:lnTo>
                  <a:pt x="1803610" y="1983897"/>
                </a:lnTo>
                <a:lnTo>
                  <a:pt x="1869586" y="1927208"/>
                </a:lnTo>
                <a:lnTo>
                  <a:pt x="1930513" y="1865931"/>
                </a:lnTo>
                <a:lnTo>
                  <a:pt x="1986218" y="1800433"/>
                </a:lnTo>
                <a:lnTo>
                  <a:pt x="2036532" y="1731080"/>
                </a:lnTo>
                <a:lnTo>
                  <a:pt x="2081282" y="1658240"/>
                </a:lnTo>
                <a:lnTo>
                  <a:pt x="2120298" y="1582279"/>
                </a:lnTo>
                <a:lnTo>
                  <a:pt x="2153409" y="1503565"/>
                </a:lnTo>
                <a:lnTo>
                  <a:pt x="2180444" y="1422464"/>
                </a:lnTo>
                <a:lnTo>
                  <a:pt x="2201230" y="1339342"/>
                </a:lnTo>
                <a:lnTo>
                  <a:pt x="2215599" y="1254568"/>
                </a:lnTo>
                <a:lnTo>
                  <a:pt x="2223377" y="1168508"/>
                </a:lnTo>
                <a:lnTo>
                  <a:pt x="2224395" y="1081528"/>
                </a:lnTo>
                <a:lnTo>
                  <a:pt x="2218480" y="993997"/>
                </a:lnTo>
                <a:lnTo>
                  <a:pt x="2205463" y="906280"/>
                </a:lnTo>
                <a:lnTo>
                  <a:pt x="2185171" y="818744"/>
                </a:lnTo>
                <a:lnTo>
                  <a:pt x="2157435" y="731757"/>
                </a:lnTo>
                <a:lnTo>
                  <a:pt x="2122768" y="647292"/>
                </a:lnTo>
                <a:lnTo>
                  <a:pt x="2082046" y="567193"/>
                </a:lnTo>
                <a:lnTo>
                  <a:pt x="2035634" y="491630"/>
                </a:lnTo>
                <a:lnTo>
                  <a:pt x="1983901" y="420776"/>
                </a:lnTo>
                <a:lnTo>
                  <a:pt x="1927212" y="354800"/>
                </a:lnTo>
                <a:lnTo>
                  <a:pt x="1865935" y="293874"/>
                </a:lnTo>
                <a:lnTo>
                  <a:pt x="1800437" y="238169"/>
                </a:lnTo>
                <a:lnTo>
                  <a:pt x="1731084" y="187856"/>
                </a:lnTo>
                <a:lnTo>
                  <a:pt x="1658244" y="143107"/>
                </a:lnTo>
                <a:lnTo>
                  <a:pt x="1582283" y="104091"/>
                </a:lnTo>
                <a:lnTo>
                  <a:pt x="1503569" y="70981"/>
                </a:lnTo>
                <a:lnTo>
                  <a:pt x="1422468" y="43948"/>
                </a:lnTo>
                <a:lnTo>
                  <a:pt x="1339346" y="23162"/>
                </a:lnTo>
                <a:lnTo>
                  <a:pt x="1254572" y="8794"/>
                </a:lnTo>
                <a:lnTo>
                  <a:pt x="1168512" y="1017"/>
                </a:lnTo>
                <a:lnTo>
                  <a:pt x="1081532" y="0"/>
                </a:lnTo>
                <a:close/>
              </a:path>
            </a:pathLst>
          </a:custGeom>
          <a:solidFill>
            <a:srgbClr val="F47B23">
              <a:alpha val="501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2">
            <a:extLst>
              <a:ext uri="{FF2B5EF4-FFF2-40B4-BE49-F238E27FC236}">
                <a16:creationId xmlns:a16="http://schemas.microsoft.com/office/drawing/2014/main" id="{A5089C86-314A-C388-F630-FA23B4653F69}"/>
              </a:ext>
            </a:extLst>
          </p:cNvPr>
          <p:cNvSpPr/>
          <p:nvPr userDrawn="1"/>
        </p:nvSpPr>
        <p:spPr>
          <a:xfrm flipV="1">
            <a:off x="8821317" y="67266"/>
            <a:ext cx="685012" cy="685012"/>
          </a:xfrm>
          <a:custGeom>
            <a:avLst/>
            <a:gdLst/>
            <a:ahLst/>
            <a:cxnLst/>
            <a:rect l="l" t="t" r="r" b="b"/>
            <a:pathLst>
              <a:path w="2667634" h="2667634">
                <a:moveTo>
                  <a:pt x="1296830" y="0"/>
                </a:moveTo>
                <a:lnTo>
                  <a:pt x="1191873" y="7091"/>
                </a:lnTo>
                <a:lnTo>
                  <a:pt x="1086694" y="22699"/>
                </a:lnTo>
                <a:lnTo>
                  <a:pt x="981733" y="47030"/>
                </a:lnTo>
                <a:lnTo>
                  <a:pt x="877429" y="80287"/>
                </a:lnTo>
                <a:lnTo>
                  <a:pt x="776151" y="121854"/>
                </a:lnTo>
                <a:lnTo>
                  <a:pt x="680108" y="170683"/>
                </a:lnTo>
                <a:lnTo>
                  <a:pt x="589504" y="226333"/>
                </a:lnTo>
                <a:lnTo>
                  <a:pt x="504544" y="288365"/>
                </a:lnTo>
                <a:lnTo>
                  <a:pt x="425435" y="356338"/>
                </a:lnTo>
                <a:lnTo>
                  <a:pt x="352380" y="429813"/>
                </a:lnTo>
                <a:lnTo>
                  <a:pt x="285586" y="508350"/>
                </a:lnTo>
                <a:lnTo>
                  <a:pt x="225257" y="591509"/>
                </a:lnTo>
                <a:lnTo>
                  <a:pt x="171599" y="678850"/>
                </a:lnTo>
                <a:lnTo>
                  <a:pt x="124816" y="769932"/>
                </a:lnTo>
                <a:lnTo>
                  <a:pt x="85114" y="864317"/>
                </a:lnTo>
                <a:lnTo>
                  <a:pt x="52698" y="961563"/>
                </a:lnTo>
                <a:lnTo>
                  <a:pt x="27774" y="1061231"/>
                </a:lnTo>
                <a:lnTo>
                  <a:pt x="10546" y="1162881"/>
                </a:lnTo>
                <a:lnTo>
                  <a:pt x="1219" y="1266073"/>
                </a:lnTo>
                <a:lnTo>
                  <a:pt x="0" y="1370367"/>
                </a:lnTo>
                <a:lnTo>
                  <a:pt x="7092" y="1475323"/>
                </a:lnTo>
                <a:lnTo>
                  <a:pt x="22701" y="1580501"/>
                </a:lnTo>
                <a:lnTo>
                  <a:pt x="47032" y="1685462"/>
                </a:lnTo>
                <a:lnTo>
                  <a:pt x="80291" y="1789764"/>
                </a:lnTo>
                <a:lnTo>
                  <a:pt x="121858" y="1891042"/>
                </a:lnTo>
                <a:lnTo>
                  <a:pt x="170686" y="1987085"/>
                </a:lnTo>
                <a:lnTo>
                  <a:pt x="226336" y="2077689"/>
                </a:lnTo>
                <a:lnTo>
                  <a:pt x="288368" y="2162649"/>
                </a:lnTo>
                <a:lnTo>
                  <a:pt x="356341" y="2241758"/>
                </a:lnTo>
                <a:lnTo>
                  <a:pt x="429815" y="2314813"/>
                </a:lnTo>
                <a:lnTo>
                  <a:pt x="508352" y="2381607"/>
                </a:lnTo>
                <a:lnTo>
                  <a:pt x="591510" y="2441936"/>
                </a:lnTo>
                <a:lnTo>
                  <a:pt x="678850" y="2495594"/>
                </a:lnTo>
                <a:lnTo>
                  <a:pt x="769932" y="2542377"/>
                </a:lnTo>
                <a:lnTo>
                  <a:pt x="864316" y="2582079"/>
                </a:lnTo>
                <a:lnTo>
                  <a:pt x="961562" y="2614495"/>
                </a:lnTo>
                <a:lnTo>
                  <a:pt x="1061230" y="2639419"/>
                </a:lnTo>
                <a:lnTo>
                  <a:pt x="1162881" y="2656647"/>
                </a:lnTo>
                <a:lnTo>
                  <a:pt x="1266073" y="2665974"/>
                </a:lnTo>
                <a:lnTo>
                  <a:pt x="1370367" y="2667194"/>
                </a:lnTo>
                <a:lnTo>
                  <a:pt x="1475324" y="2660101"/>
                </a:lnTo>
                <a:lnTo>
                  <a:pt x="1580503" y="2644492"/>
                </a:lnTo>
                <a:lnTo>
                  <a:pt x="1685464" y="2620161"/>
                </a:lnTo>
                <a:lnTo>
                  <a:pt x="1789768" y="2586902"/>
                </a:lnTo>
                <a:lnTo>
                  <a:pt x="1891046" y="2545335"/>
                </a:lnTo>
                <a:lnTo>
                  <a:pt x="1987089" y="2496507"/>
                </a:lnTo>
                <a:lnTo>
                  <a:pt x="2077693" y="2440856"/>
                </a:lnTo>
                <a:lnTo>
                  <a:pt x="2162652" y="2378824"/>
                </a:lnTo>
                <a:lnTo>
                  <a:pt x="2241761" y="2310851"/>
                </a:lnTo>
                <a:lnTo>
                  <a:pt x="2314815" y="2237376"/>
                </a:lnTo>
                <a:lnTo>
                  <a:pt x="2381609" y="2158839"/>
                </a:lnTo>
                <a:lnTo>
                  <a:pt x="2441937" y="2075680"/>
                </a:lnTo>
                <a:lnTo>
                  <a:pt x="2495595" y="1988339"/>
                </a:lnTo>
                <a:lnTo>
                  <a:pt x="2542377" y="1897257"/>
                </a:lnTo>
                <a:lnTo>
                  <a:pt x="2582079" y="1802872"/>
                </a:lnTo>
                <a:lnTo>
                  <a:pt x="2614494" y="1705626"/>
                </a:lnTo>
                <a:lnTo>
                  <a:pt x="2639419" y="1605958"/>
                </a:lnTo>
                <a:lnTo>
                  <a:pt x="2656647" y="1504308"/>
                </a:lnTo>
                <a:lnTo>
                  <a:pt x="2665973" y="1401116"/>
                </a:lnTo>
                <a:lnTo>
                  <a:pt x="2667194" y="1296822"/>
                </a:lnTo>
                <a:lnTo>
                  <a:pt x="2660102" y="1191866"/>
                </a:lnTo>
                <a:lnTo>
                  <a:pt x="2644494" y="1086688"/>
                </a:lnTo>
                <a:lnTo>
                  <a:pt x="2620163" y="981727"/>
                </a:lnTo>
                <a:lnTo>
                  <a:pt x="2586906" y="877425"/>
                </a:lnTo>
                <a:lnTo>
                  <a:pt x="2545339" y="776147"/>
                </a:lnTo>
                <a:lnTo>
                  <a:pt x="2496511" y="680104"/>
                </a:lnTo>
                <a:lnTo>
                  <a:pt x="2440861" y="589500"/>
                </a:lnTo>
                <a:lnTo>
                  <a:pt x="2378830" y="504541"/>
                </a:lnTo>
                <a:lnTo>
                  <a:pt x="2310856" y="425432"/>
                </a:lnTo>
                <a:lnTo>
                  <a:pt x="2237382" y="352378"/>
                </a:lnTo>
                <a:lnTo>
                  <a:pt x="2158845" y="285584"/>
                </a:lnTo>
                <a:lnTo>
                  <a:pt x="2075687" y="225256"/>
                </a:lnTo>
                <a:lnTo>
                  <a:pt x="1988347" y="171598"/>
                </a:lnTo>
                <a:lnTo>
                  <a:pt x="1897265" y="124816"/>
                </a:lnTo>
                <a:lnTo>
                  <a:pt x="1802881" y="85114"/>
                </a:lnTo>
                <a:lnTo>
                  <a:pt x="1705635" y="52699"/>
                </a:lnTo>
                <a:lnTo>
                  <a:pt x="1605967" y="27775"/>
                </a:lnTo>
                <a:lnTo>
                  <a:pt x="1504317" y="10546"/>
                </a:lnTo>
                <a:lnTo>
                  <a:pt x="1401124" y="1220"/>
                </a:lnTo>
                <a:lnTo>
                  <a:pt x="1296830" y="0"/>
                </a:lnTo>
                <a:close/>
              </a:path>
            </a:pathLst>
          </a:custGeom>
          <a:solidFill>
            <a:srgbClr val="F8AC27">
              <a:alpha val="501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8B19B6B3-326F-29A9-FA70-2115CC2F05F9}"/>
              </a:ext>
            </a:extLst>
          </p:cNvPr>
          <p:cNvSpPr/>
          <p:nvPr userDrawn="1"/>
        </p:nvSpPr>
        <p:spPr>
          <a:xfrm>
            <a:off x="10010923" y="-353861"/>
            <a:ext cx="1163462" cy="1163462"/>
          </a:xfrm>
          <a:custGeom>
            <a:avLst/>
            <a:gdLst/>
            <a:ahLst/>
            <a:cxnLst/>
            <a:rect l="l" t="t" r="r" b="b"/>
            <a:pathLst>
              <a:path w="2162175" h="2162175">
                <a:moveTo>
                  <a:pt x="1051159" y="0"/>
                </a:moveTo>
                <a:lnTo>
                  <a:pt x="966085" y="5749"/>
                </a:lnTo>
                <a:lnTo>
                  <a:pt x="880831" y="18401"/>
                </a:lnTo>
                <a:lnTo>
                  <a:pt x="795753" y="38124"/>
                </a:lnTo>
                <a:lnTo>
                  <a:pt x="711208" y="65082"/>
                </a:lnTo>
                <a:lnTo>
                  <a:pt x="629116" y="98775"/>
                </a:lnTo>
                <a:lnTo>
                  <a:pt x="551267" y="138353"/>
                </a:lnTo>
                <a:lnTo>
                  <a:pt x="477827" y="183460"/>
                </a:lnTo>
                <a:lnTo>
                  <a:pt x="408963" y="233740"/>
                </a:lnTo>
                <a:lnTo>
                  <a:pt x="344840" y="288836"/>
                </a:lnTo>
                <a:lnTo>
                  <a:pt x="285625" y="348392"/>
                </a:lnTo>
                <a:lnTo>
                  <a:pt x="231484" y="412050"/>
                </a:lnTo>
                <a:lnTo>
                  <a:pt x="182584" y="479455"/>
                </a:lnTo>
                <a:lnTo>
                  <a:pt x="139091" y="550250"/>
                </a:lnTo>
                <a:lnTo>
                  <a:pt x="101170" y="624077"/>
                </a:lnTo>
                <a:lnTo>
                  <a:pt x="68990" y="700581"/>
                </a:lnTo>
                <a:lnTo>
                  <a:pt x="42715" y="779405"/>
                </a:lnTo>
                <a:lnTo>
                  <a:pt x="22512" y="860191"/>
                </a:lnTo>
                <a:lnTo>
                  <a:pt x="8548" y="942585"/>
                </a:lnTo>
                <a:lnTo>
                  <a:pt x="988" y="1026229"/>
                </a:lnTo>
                <a:lnTo>
                  <a:pt x="0" y="1110766"/>
                </a:lnTo>
                <a:lnTo>
                  <a:pt x="5748" y="1195839"/>
                </a:lnTo>
                <a:lnTo>
                  <a:pt x="18400" y="1281093"/>
                </a:lnTo>
                <a:lnTo>
                  <a:pt x="38123" y="1366171"/>
                </a:lnTo>
                <a:lnTo>
                  <a:pt x="65081" y="1450715"/>
                </a:lnTo>
                <a:lnTo>
                  <a:pt x="98774" y="1532809"/>
                </a:lnTo>
                <a:lnTo>
                  <a:pt x="138352" y="1610659"/>
                </a:lnTo>
                <a:lnTo>
                  <a:pt x="183459" y="1684100"/>
                </a:lnTo>
                <a:lnTo>
                  <a:pt x="233739" y="1752965"/>
                </a:lnTo>
                <a:lnTo>
                  <a:pt x="288835" y="1817088"/>
                </a:lnTo>
                <a:lnTo>
                  <a:pt x="348391" y="1876304"/>
                </a:lnTo>
                <a:lnTo>
                  <a:pt x="412049" y="1930445"/>
                </a:lnTo>
                <a:lnTo>
                  <a:pt x="479454" y="1979345"/>
                </a:lnTo>
                <a:lnTo>
                  <a:pt x="550249" y="2022838"/>
                </a:lnTo>
                <a:lnTo>
                  <a:pt x="624076" y="2060758"/>
                </a:lnTo>
                <a:lnTo>
                  <a:pt x="700580" y="2092939"/>
                </a:lnTo>
                <a:lnTo>
                  <a:pt x="779404" y="2119214"/>
                </a:lnTo>
                <a:lnTo>
                  <a:pt x="860190" y="2139417"/>
                </a:lnTo>
                <a:lnTo>
                  <a:pt x="942584" y="2153381"/>
                </a:lnTo>
                <a:lnTo>
                  <a:pt x="1026228" y="2160941"/>
                </a:lnTo>
                <a:lnTo>
                  <a:pt x="1110765" y="2161930"/>
                </a:lnTo>
                <a:lnTo>
                  <a:pt x="1195838" y="2156182"/>
                </a:lnTo>
                <a:lnTo>
                  <a:pt x="1281092" y="2143531"/>
                </a:lnTo>
                <a:lnTo>
                  <a:pt x="1366170" y="2123810"/>
                </a:lnTo>
                <a:lnTo>
                  <a:pt x="1450714" y="2096853"/>
                </a:lnTo>
                <a:lnTo>
                  <a:pt x="1532808" y="2063159"/>
                </a:lnTo>
                <a:lnTo>
                  <a:pt x="1610658" y="2023580"/>
                </a:lnTo>
                <a:lnTo>
                  <a:pt x="1684099" y="1978471"/>
                </a:lnTo>
                <a:lnTo>
                  <a:pt x="1752965" y="1928190"/>
                </a:lnTo>
                <a:lnTo>
                  <a:pt x="1817089" y="1873093"/>
                </a:lnTo>
                <a:lnTo>
                  <a:pt x="1876305" y="1813536"/>
                </a:lnTo>
                <a:lnTo>
                  <a:pt x="1930446" y="1749877"/>
                </a:lnTo>
                <a:lnTo>
                  <a:pt x="1979347" y="1682472"/>
                </a:lnTo>
                <a:lnTo>
                  <a:pt x="2022841" y="1611677"/>
                </a:lnTo>
                <a:lnTo>
                  <a:pt x="2060761" y="1537849"/>
                </a:lnTo>
                <a:lnTo>
                  <a:pt x="2092942" y="1461345"/>
                </a:lnTo>
                <a:lnTo>
                  <a:pt x="2119217" y="1382521"/>
                </a:lnTo>
                <a:lnTo>
                  <a:pt x="2139420" y="1301734"/>
                </a:lnTo>
                <a:lnTo>
                  <a:pt x="2153385" y="1219340"/>
                </a:lnTo>
                <a:lnTo>
                  <a:pt x="2160945" y="1135696"/>
                </a:lnTo>
                <a:lnTo>
                  <a:pt x="2161934" y="1051159"/>
                </a:lnTo>
                <a:lnTo>
                  <a:pt x="2156185" y="966085"/>
                </a:lnTo>
                <a:lnTo>
                  <a:pt x="2143533" y="880831"/>
                </a:lnTo>
                <a:lnTo>
                  <a:pt x="2123810" y="795754"/>
                </a:lnTo>
                <a:lnTo>
                  <a:pt x="2096852" y="711209"/>
                </a:lnTo>
                <a:lnTo>
                  <a:pt x="2063159" y="629116"/>
                </a:lnTo>
                <a:lnTo>
                  <a:pt x="2023581" y="551266"/>
                </a:lnTo>
                <a:lnTo>
                  <a:pt x="1978473" y="477825"/>
                </a:lnTo>
                <a:lnTo>
                  <a:pt x="1928193" y="408960"/>
                </a:lnTo>
                <a:lnTo>
                  <a:pt x="1873096" y="344836"/>
                </a:lnTo>
                <a:lnTo>
                  <a:pt x="1813540" y="285621"/>
                </a:lnTo>
                <a:lnTo>
                  <a:pt x="1749881" y="231480"/>
                </a:lnTo>
                <a:lnTo>
                  <a:pt x="1682475" y="182580"/>
                </a:lnTo>
                <a:lnTo>
                  <a:pt x="1611680" y="139087"/>
                </a:lnTo>
                <a:lnTo>
                  <a:pt x="1537852" y="101168"/>
                </a:lnTo>
                <a:lnTo>
                  <a:pt x="1461347" y="68987"/>
                </a:lnTo>
                <a:lnTo>
                  <a:pt x="1382523" y="42713"/>
                </a:lnTo>
                <a:lnTo>
                  <a:pt x="1301735" y="22511"/>
                </a:lnTo>
                <a:lnTo>
                  <a:pt x="1219341" y="8547"/>
                </a:lnTo>
                <a:lnTo>
                  <a:pt x="1135697" y="988"/>
                </a:lnTo>
                <a:lnTo>
                  <a:pt x="1051159" y="0"/>
                </a:lnTo>
                <a:close/>
              </a:path>
            </a:pathLst>
          </a:custGeom>
          <a:solidFill>
            <a:srgbClr val="662F8C">
              <a:alpha val="501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>
            <a:extLst>
              <a:ext uri="{FF2B5EF4-FFF2-40B4-BE49-F238E27FC236}">
                <a16:creationId xmlns:a16="http://schemas.microsoft.com/office/drawing/2014/main" id="{A7BEAB13-FD2D-4F43-4FD1-C631AF0BE910}"/>
              </a:ext>
            </a:extLst>
          </p:cNvPr>
          <p:cNvSpPr/>
          <p:nvPr userDrawn="1"/>
        </p:nvSpPr>
        <p:spPr>
          <a:xfrm>
            <a:off x="9303431" y="-368465"/>
            <a:ext cx="1017860" cy="1017860"/>
          </a:xfrm>
          <a:custGeom>
            <a:avLst/>
            <a:gdLst/>
            <a:ahLst/>
            <a:cxnLst/>
            <a:rect l="l" t="t" r="r" b="b"/>
            <a:pathLst>
              <a:path w="3590925" h="3590925">
                <a:moveTo>
                  <a:pt x="1745785" y="0"/>
                </a:moveTo>
                <a:lnTo>
                  <a:pt x="1604493" y="9546"/>
                </a:lnTo>
                <a:lnTo>
                  <a:pt x="1462902" y="30559"/>
                </a:lnTo>
                <a:lnTo>
                  <a:pt x="1321605" y="63313"/>
                </a:lnTo>
                <a:lnTo>
                  <a:pt x="1181192" y="108085"/>
                </a:lnTo>
                <a:lnTo>
                  <a:pt x="1044853" y="164043"/>
                </a:lnTo>
                <a:lnTo>
                  <a:pt x="915560" y="229776"/>
                </a:lnTo>
                <a:lnTo>
                  <a:pt x="793589" y="304692"/>
                </a:lnTo>
                <a:lnTo>
                  <a:pt x="679218" y="388199"/>
                </a:lnTo>
                <a:lnTo>
                  <a:pt x="572721" y="479705"/>
                </a:lnTo>
                <a:lnTo>
                  <a:pt x="474376" y="578617"/>
                </a:lnTo>
                <a:lnTo>
                  <a:pt x="384458" y="684343"/>
                </a:lnTo>
                <a:lnTo>
                  <a:pt x="303243" y="796290"/>
                </a:lnTo>
                <a:lnTo>
                  <a:pt x="231008" y="913867"/>
                </a:lnTo>
                <a:lnTo>
                  <a:pt x="168030" y="1036482"/>
                </a:lnTo>
                <a:lnTo>
                  <a:pt x="114583" y="1163541"/>
                </a:lnTo>
                <a:lnTo>
                  <a:pt x="70945" y="1294453"/>
                </a:lnTo>
                <a:lnTo>
                  <a:pt x="37391" y="1428626"/>
                </a:lnTo>
                <a:lnTo>
                  <a:pt x="14198" y="1565467"/>
                </a:lnTo>
                <a:lnTo>
                  <a:pt x="1642" y="1704383"/>
                </a:lnTo>
                <a:lnTo>
                  <a:pt x="0" y="1844783"/>
                </a:lnTo>
                <a:lnTo>
                  <a:pt x="9546" y="1986075"/>
                </a:lnTo>
                <a:lnTo>
                  <a:pt x="30558" y="2127666"/>
                </a:lnTo>
                <a:lnTo>
                  <a:pt x="63312" y="2268964"/>
                </a:lnTo>
                <a:lnTo>
                  <a:pt x="108084" y="2409376"/>
                </a:lnTo>
                <a:lnTo>
                  <a:pt x="164042" y="2545717"/>
                </a:lnTo>
                <a:lnTo>
                  <a:pt x="229775" y="2675011"/>
                </a:lnTo>
                <a:lnTo>
                  <a:pt x="304691" y="2796982"/>
                </a:lnTo>
                <a:lnTo>
                  <a:pt x="388198" y="2911355"/>
                </a:lnTo>
                <a:lnTo>
                  <a:pt x="479704" y="3017852"/>
                </a:lnTo>
                <a:lnTo>
                  <a:pt x="578616" y="3116197"/>
                </a:lnTo>
                <a:lnTo>
                  <a:pt x="684342" y="3206115"/>
                </a:lnTo>
                <a:lnTo>
                  <a:pt x="796289" y="3287330"/>
                </a:lnTo>
                <a:lnTo>
                  <a:pt x="913866" y="3359564"/>
                </a:lnTo>
                <a:lnTo>
                  <a:pt x="1036481" y="3422543"/>
                </a:lnTo>
                <a:lnTo>
                  <a:pt x="1163540" y="3475989"/>
                </a:lnTo>
                <a:lnTo>
                  <a:pt x="1294452" y="3519627"/>
                </a:lnTo>
                <a:lnTo>
                  <a:pt x="1428625" y="3553180"/>
                </a:lnTo>
                <a:lnTo>
                  <a:pt x="1565466" y="3576372"/>
                </a:lnTo>
                <a:lnTo>
                  <a:pt x="1704382" y="3588928"/>
                </a:lnTo>
                <a:lnTo>
                  <a:pt x="1844782" y="3590570"/>
                </a:lnTo>
                <a:lnTo>
                  <a:pt x="1986074" y="3581023"/>
                </a:lnTo>
                <a:lnTo>
                  <a:pt x="2127665" y="3560011"/>
                </a:lnTo>
                <a:lnTo>
                  <a:pt x="2268963" y="3527256"/>
                </a:lnTo>
                <a:lnTo>
                  <a:pt x="2409375" y="3482485"/>
                </a:lnTo>
                <a:lnTo>
                  <a:pt x="2545716" y="3426527"/>
                </a:lnTo>
                <a:lnTo>
                  <a:pt x="2675010" y="3360794"/>
                </a:lnTo>
                <a:lnTo>
                  <a:pt x="2796981" y="3285877"/>
                </a:lnTo>
                <a:lnTo>
                  <a:pt x="2911354" y="3202370"/>
                </a:lnTo>
                <a:lnTo>
                  <a:pt x="3017851" y="3110865"/>
                </a:lnTo>
                <a:lnTo>
                  <a:pt x="3116196" y="3011953"/>
                </a:lnTo>
                <a:lnTo>
                  <a:pt x="3206114" y="2906227"/>
                </a:lnTo>
                <a:lnTo>
                  <a:pt x="3287329" y="2794279"/>
                </a:lnTo>
                <a:lnTo>
                  <a:pt x="3359563" y="2676702"/>
                </a:lnTo>
                <a:lnTo>
                  <a:pt x="3422542" y="2554088"/>
                </a:lnTo>
                <a:lnTo>
                  <a:pt x="3475988" y="2427028"/>
                </a:lnTo>
                <a:lnTo>
                  <a:pt x="3519626" y="2296116"/>
                </a:lnTo>
                <a:lnTo>
                  <a:pt x="3553179" y="2161944"/>
                </a:lnTo>
                <a:lnTo>
                  <a:pt x="3576371" y="2025103"/>
                </a:lnTo>
                <a:lnTo>
                  <a:pt x="3588927" y="1886186"/>
                </a:lnTo>
                <a:lnTo>
                  <a:pt x="3590569" y="1745786"/>
                </a:lnTo>
                <a:lnTo>
                  <a:pt x="3581022" y="1604494"/>
                </a:lnTo>
                <a:lnTo>
                  <a:pt x="3560010" y="1462903"/>
                </a:lnTo>
                <a:lnTo>
                  <a:pt x="3527255" y="1321606"/>
                </a:lnTo>
                <a:lnTo>
                  <a:pt x="3482484" y="1181193"/>
                </a:lnTo>
                <a:lnTo>
                  <a:pt x="3426526" y="1044853"/>
                </a:lnTo>
                <a:lnTo>
                  <a:pt x="3360793" y="915558"/>
                </a:lnTo>
                <a:lnTo>
                  <a:pt x="3285876" y="793587"/>
                </a:lnTo>
                <a:lnTo>
                  <a:pt x="3202369" y="679215"/>
                </a:lnTo>
                <a:lnTo>
                  <a:pt x="3110864" y="572718"/>
                </a:lnTo>
                <a:lnTo>
                  <a:pt x="3011952" y="474372"/>
                </a:lnTo>
                <a:lnTo>
                  <a:pt x="2906226" y="384454"/>
                </a:lnTo>
                <a:lnTo>
                  <a:pt x="2794278" y="303240"/>
                </a:lnTo>
                <a:lnTo>
                  <a:pt x="2676701" y="231005"/>
                </a:lnTo>
                <a:lnTo>
                  <a:pt x="2554086" y="168027"/>
                </a:lnTo>
                <a:lnTo>
                  <a:pt x="2427027" y="114580"/>
                </a:lnTo>
                <a:lnTo>
                  <a:pt x="2296115" y="70943"/>
                </a:lnTo>
                <a:lnTo>
                  <a:pt x="2161943" y="37390"/>
                </a:lnTo>
                <a:lnTo>
                  <a:pt x="2025102" y="14197"/>
                </a:lnTo>
                <a:lnTo>
                  <a:pt x="1886185" y="1642"/>
                </a:lnTo>
                <a:lnTo>
                  <a:pt x="1745785" y="0"/>
                </a:lnTo>
                <a:close/>
              </a:path>
            </a:pathLst>
          </a:custGeom>
          <a:solidFill>
            <a:srgbClr val="D62147">
              <a:alpha val="501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F39A3A96-99EB-BD71-1C57-1E671A3F4102}"/>
              </a:ext>
            </a:extLst>
          </p:cNvPr>
          <p:cNvSpPr/>
          <p:nvPr userDrawn="1"/>
        </p:nvSpPr>
        <p:spPr>
          <a:xfrm>
            <a:off x="10592654" y="-1117602"/>
            <a:ext cx="1843692" cy="1843692"/>
          </a:xfrm>
          <a:custGeom>
            <a:avLst/>
            <a:gdLst/>
            <a:ahLst/>
            <a:cxnLst/>
            <a:rect l="l" t="t" r="r" b="b"/>
            <a:pathLst>
              <a:path w="3230244" h="3230245">
                <a:moveTo>
                  <a:pt x="1570561" y="0"/>
                </a:moveTo>
                <a:lnTo>
                  <a:pt x="1443451" y="8588"/>
                </a:lnTo>
                <a:lnTo>
                  <a:pt x="1316073" y="27491"/>
                </a:lnTo>
                <a:lnTo>
                  <a:pt x="1188959" y="56958"/>
                </a:lnTo>
                <a:lnTo>
                  <a:pt x="1062641" y="97236"/>
                </a:lnTo>
                <a:lnTo>
                  <a:pt x="939984" y="147577"/>
                </a:lnTo>
                <a:lnTo>
                  <a:pt x="823667" y="206712"/>
                </a:lnTo>
                <a:lnTo>
                  <a:pt x="713938" y="274109"/>
                </a:lnTo>
                <a:lnTo>
                  <a:pt x="611045" y="349234"/>
                </a:lnTo>
                <a:lnTo>
                  <a:pt x="515237" y="431555"/>
                </a:lnTo>
                <a:lnTo>
                  <a:pt x="426762" y="520539"/>
                </a:lnTo>
                <a:lnTo>
                  <a:pt x="345869" y="615653"/>
                </a:lnTo>
                <a:lnTo>
                  <a:pt x="272806" y="716364"/>
                </a:lnTo>
                <a:lnTo>
                  <a:pt x="207821" y="822140"/>
                </a:lnTo>
                <a:lnTo>
                  <a:pt x="151163" y="932447"/>
                </a:lnTo>
                <a:lnTo>
                  <a:pt x="103081" y="1046754"/>
                </a:lnTo>
                <a:lnTo>
                  <a:pt x="63823" y="1164526"/>
                </a:lnTo>
                <a:lnTo>
                  <a:pt x="33638" y="1285232"/>
                </a:lnTo>
                <a:lnTo>
                  <a:pt x="12773" y="1408338"/>
                </a:lnTo>
                <a:lnTo>
                  <a:pt x="1477" y="1533312"/>
                </a:lnTo>
                <a:lnTo>
                  <a:pt x="0" y="1659621"/>
                </a:lnTo>
                <a:lnTo>
                  <a:pt x="8588" y="1786732"/>
                </a:lnTo>
                <a:lnTo>
                  <a:pt x="27491" y="1914112"/>
                </a:lnTo>
                <a:lnTo>
                  <a:pt x="56958" y="2041229"/>
                </a:lnTo>
                <a:lnTo>
                  <a:pt x="97236" y="2167550"/>
                </a:lnTo>
                <a:lnTo>
                  <a:pt x="147577" y="2290205"/>
                </a:lnTo>
                <a:lnTo>
                  <a:pt x="206713" y="2406520"/>
                </a:lnTo>
                <a:lnTo>
                  <a:pt x="274110" y="2516248"/>
                </a:lnTo>
                <a:lnTo>
                  <a:pt x="349235" y="2619139"/>
                </a:lnTo>
                <a:lnTo>
                  <a:pt x="431557" y="2714946"/>
                </a:lnTo>
                <a:lnTo>
                  <a:pt x="520541" y="2803419"/>
                </a:lnTo>
                <a:lnTo>
                  <a:pt x="615655" y="2884311"/>
                </a:lnTo>
                <a:lnTo>
                  <a:pt x="716367" y="2957373"/>
                </a:lnTo>
                <a:lnTo>
                  <a:pt x="822143" y="3022356"/>
                </a:lnTo>
                <a:lnTo>
                  <a:pt x="932451" y="3079013"/>
                </a:lnTo>
                <a:lnTo>
                  <a:pt x="1046758" y="3127094"/>
                </a:lnTo>
                <a:lnTo>
                  <a:pt x="1164530" y="3166351"/>
                </a:lnTo>
                <a:lnTo>
                  <a:pt x="1285236" y="3196535"/>
                </a:lnTo>
                <a:lnTo>
                  <a:pt x="1408343" y="3217399"/>
                </a:lnTo>
                <a:lnTo>
                  <a:pt x="1533316" y="3228694"/>
                </a:lnTo>
                <a:lnTo>
                  <a:pt x="1659625" y="3230171"/>
                </a:lnTo>
                <a:lnTo>
                  <a:pt x="1786735" y="3221582"/>
                </a:lnTo>
                <a:lnTo>
                  <a:pt x="1914115" y="3202679"/>
                </a:lnTo>
                <a:lnTo>
                  <a:pt x="2041230" y="3173212"/>
                </a:lnTo>
                <a:lnTo>
                  <a:pt x="2167550" y="3132934"/>
                </a:lnTo>
                <a:lnTo>
                  <a:pt x="2290205" y="3082593"/>
                </a:lnTo>
                <a:lnTo>
                  <a:pt x="2406520" y="3023457"/>
                </a:lnTo>
                <a:lnTo>
                  <a:pt x="2516248" y="2956061"/>
                </a:lnTo>
                <a:lnTo>
                  <a:pt x="2619140" y="2880935"/>
                </a:lnTo>
                <a:lnTo>
                  <a:pt x="2714947" y="2798615"/>
                </a:lnTo>
                <a:lnTo>
                  <a:pt x="2803422" y="2709631"/>
                </a:lnTo>
                <a:lnTo>
                  <a:pt x="2884314" y="2614518"/>
                </a:lnTo>
                <a:lnTo>
                  <a:pt x="2957377" y="2513807"/>
                </a:lnTo>
                <a:lnTo>
                  <a:pt x="3022361" y="2408032"/>
                </a:lnTo>
                <a:lnTo>
                  <a:pt x="3079018" y="2297725"/>
                </a:lnTo>
                <a:lnTo>
                  <a:pt x="3127100" y="2183420"/>
                </a:lnTo>
                <a:lnTo>
                  <a:pt x="3166358" y="2065648"/>
                </a:lnTo>
                <a:lnTo>
                  <a:pt x="3196543" y="1944944"/>
                </a:lnTo>
                <a:lnTo>
                  <a:pt x="3217408" y="1821839"/>
                </a:lnTo>
                <a:lnTo>
                  <a:pt x="3228703" y="1696867"/>
                </a:lnTo>
                <a:lnTo>
                  <a:pt x="3230181" y="1570560"/>
                </a:lnTo>
                <a:lnTo>
                  <a:pt x="3221592" y="1443451"/>
                </a:lnTo>
                <a:lnTo>
                  <a:pt x="3202689" y="1316073"/>
                </a:lnTo>
                <a:lnTo>
                  <a:pt x="3173222" y="1188959"/>
                </a:lnTo>
                <a:lnTo>
                  <a:pt x="3132944" y="1062641"/>
                </a:lnTo>
                <a:lnTo>
                  <a:pt x="3082603" y="939984"/>
                </a:lnTo>
                <a:lnTo>
                  <a:pt x="3023467" y="823667"/>
                </a:lnTo>
                <a:lnTo>
                  <a:pt x="2956070" y="713938"/>
                </a:lnTo>
                <a:lnTo>
                  <a:pt x="2880945" y="611045"/>
                </a:lnTo>
                <a:lnTo>
                  <a:pt x="2798624" y="515237"/>
                </a:lnTo>
                <a:lnTo>
                  <a:pt x="2709639" y="426762"/>
                </a:lnTo>
                <a:lnTo>
                  <a:pt x="2614525" y="345869"/>
                </a:lnTo>
                <a:lnTo>
                  <a:pt x="2513814" y="272806"/>
                </a:lnTo>
                <a:lnTo>
                  <a:pt x="2408038" y="207821"/>
                </a:lnTo>
                <a:lnTo>
                  <a:pt x="2297730" y="151163"/>
                </a:lnTo>
                <a:lnTo>
                  <a:pt x="2183424" y="103081"/>
                </a:lnTo>
                <a:lnTo>
                  <a:pt x="2065652" y="63823"/>
                </a:lnTo>
                <a:lnTo>
                  <a:pt x="1944947" y="33638"/>
                </a:lnTo>
                <a:lnTo>
                  <a:pt x="1821841" y="12773"/>
                </a:lnTo>
                <a:lnTo>
                  <a:pt x="1696868" y="1477"/>
                </a:lnTo>
                <a:lnTo>
                  <a:pt x="1570561" y="0"/>
                </a:lnTo>
                <a:close/>
              </a:path>
            </a:pathLst>
          </a:custGeom>
          <a:solidFill>
            <a:srgbClr val="8DC640">
              <a:alpha val="50196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C567CE2A-5A89-2C85-AA07-5BD15153BAB4}"/>
              </a:ext>
            </a:extLst>
          </p:cNvPr>
          <p:cNvSpPr/>
          <p:nvPr userDrawn="1"/>
        </p:nvSpPr>
        <p:spPr>
          <a:xfrm>
            <a:off x="8513705" y="424147"/>
            <a:ext cx="206163" cy="206163"/>
          </a:xfrm>
          <a:custGeom>
            <a:avLst/>
            <a:gdLst/>
            <a:ahLst/>
            <a:cxnLst/>
            <a:rect l="l" t="t" r="r" b="b"/>
            <a:pathLst>
              <a:path w="2224404" h="2224404">
                <a:moveTo>
                  <a:pt x="1081532" y="0"/>
                </a:moveTo>
                <a:lnTo>
                  <a:pt x="994001" y="5914"/>
                </a:lnTo>
                <a:lnTo>
                  <a:pt x="906284" y="18932"/>
                </a:lnTo>
                <a:lnTo>
                  <a:pt x="818748" y="39224"/>
                </a:lnTo>
                <a:lnTo>
                  <a:pt x="731761" y="66960"/>
                </a:lnTo>
                <a:lnTo>
                  <a:pt x="647296" y="101627"/>
                </a:lnTo>
                <a:lnTo>
                  <a:pt x="567197" y="142349"/>
                </a:lnTo>
                <a:lnTo>
                  <a:pt x="491634" y="188760"/>
                </a:lnTo>
                <a:lnTo>
                  <a:pt x="420779" y="240493"/>
                </a:lnTo>
                <a:lnTo>
                  <a:pt x="354803" y="297181"/>
                </a:lnTo>
                <a:lnTo>
                  <a:pt x="293876" y="358458"/>
                </a:lnTo>
                <a:lnTo>
                  <a:pt x="238171" y="423955"/>
                </a:lnTo>
                <a:lnTo>
                  <a:pt x="187857" y="493307"/>
                </a:lnTo>
                <a:lnTo>
                  <a:pt x="143107" y="566146"/>
                </a:lnTo>
                <a:lnTo>
                  <a:pt x="104092" y="642106"/>
                </a:lnTo>
                <a:lnTo>
                  <a:pt x="70981" y="720820"/>
                </a:lnTo>
                <a:lnTo>
                  <a:pt x="43947" y="801921"/>
                </a:lnTo>
                <a:lnTo>
                  <a:pt x="23161" y="885041"/>
                </a:lnTo>
                <a:lnTo>
                  <a:pt x="8794" y="969815"/>
                </a:lnTo>
                <a:lnTo>
                  <a:pt x="1016" y="1055874"/>
                </a:lnTo>
                <a:lnTo>
                  <a:pt x="0" y="1142853"/>
                </a:lnTo>
                <a:lnTo>
                  <a:pt x="5915" y="1230385"/>
                </a:lnTo>
                <a:lnTo>
                  <a:pt x="18933" y="1318101"/>
                </a:lnTo>
                <a:lnTo>
                  <a:pt x="39226" y="1405637"/>
                </a:lnTo>
                <a:lnTo>
                  <a:pt x="66964" y="1492624"/>
                </a:lnTo>
                <a:lnTo>
                  <a:pt x="101631" y="1577089"/>
                </a:lnTo>
                <a:lnTo>
                  <a:pt x="142353" y="1657188"/>
                </a:lnTo>
                <a:lnTo>
                  <a:pt x="188764" y="1732751"/>
                </a:lnTo>
                <a:lnTo>
                  <a:pt x="240497" y="1803606"/>
                </a:lnTo>
                <a:lnTo>
                  <a:pt x="297185" y="1869582"/>
                </a:lnTo>
                <a:lnTo>
                  <a:pt x="358462" y="1930509"/>
                </a:lnTo>
                <a:lnTo>
                  <a:pt x="423959" y="1986214"/>
                </a:lnTo>
                <a:lnTo>
                  <a:pt x="493311" y="2036528"/>
                </a:lnTo>
                <a:lnTo>
                  <a:pt x="566150" y="2081278"/>
                </a:lnTo>
                <a:lnTo>
                  <a:pt x="642111" y="2120294"/>
                </a:lnTo>
                <a:lnTo>
                  <a:pt x="720824" y="2153405"/>
                </a:lnTo>
                <a:lnTo>
                  <a:pt x="801925" y="2180440"/>
                </a:lnTo>
                <a:lnTo>
                  <a:pt x="885045" y="2201226"/>
                </a:lnTo>
                <a:lnTo>
                  <a:pt x="969819" y="2215595"/>
                </a:lnTo>
                <a:lnTo>
                  <a:pt x="1055879" y="2223373"/>
                </a:lnTo>
                <a:lnTo>
                  <a:pt x="1142857" y="2224391"/>
                </a:lnTo>
                <a:lnTo>
                  <a:pt x="1230389" y="2218476"/>
                </a:lnTo>
                <a:lnTo>
                  <a:pt x="1318105" y="2205459"/>
                </a:lnTo>
                <a:lnTo>
                  <a:pt x="1405641" y="2185167"/>
                </a:lnTo>
                <a:lnTo>
                  <a:pt x="1492628" y="2157431"/>
                </a:lnTo>
                <a:lnTo>
                  <a:pt x="1577093" y="2122764"/>
                </a:lnTo>
                <a:lnTo>
                  <a:pt x="1657192" y="2082042"/>
                </a:lnTo>
                <a:lnTo>
                  <a:pt x="1732755" y="2035630"/>
                </a:lnTo>
                <a:lnTo>
                  <a:pt x="1803610" y="1983897"/>
                </a:lnTo>
                <a:lnTo>
                  <a:pt x="1869586" y="1927208"/>
                </a:lnTo>
                <a:lnTo>
                  <a:pt x="1930513" y="1865931"/>
                </a:lnTo>
                <a:lnTo>
                  <a:pt x="1986218" y="1800433"/>
                </a:lnTo>
                <a:lnTo>
                  <a:pt x="2036532" y="1731080"/>
                </a:lnTo>
                <a:lnTo>
                  <a:pt x="2081282" y="1658240"/>
                </a:lnTo>
                <a:lnTo>
                  <a:pt x="2120298" y="1582279"/>
                </a:lnTo>
                <a:lnTo>
                  <a:pt x="2153409" y="1503565"/>
                </a:lnTo>
                <a:lnTo>
                  <a:pt x="2180444" y="1422464"/>
                </a:lnTo>
                <a:lnTo>
                  <a:pt x="2201230" y="1339342"/>
                </a:lnTo>
                <a:lnTo>
                  <a:pt x="2215599" y="1254568"/>
                </a:lnTo>
                <a:lnTo>
                  <a:pt x="2223377" y="1168508"/>
                </a:lnTo>
                <a:lnTo>
                  <a:pt x="2224395" y="1081528"/>
                </a:lnTo>
                <a:lnTo>
                  <a:pt x="2218480" y="993997"/>
                </a:lnTo>
                <a:lnTo>
                  <a:pt x="2205463" y="906280"/>
                </a:lnTo>
                <a:lnTo>
                  <a:pt x="2185171" y="818744"/>
                </a:lnTo>
                <a:lnTo>
                  <a:pt x="2157435" y="731757"/>
                </a:lnTo>
                <a:lnTo>
                  <a:pt x="2122768" y="647292"/>
                </a:lnTo>
                <a:lnTo>
                  <a:pt x="2082046" y="567193"/>
                </a:lnTo>
                <a:lnTo>
                  <a:pt x="2035634" y="491630"/>
                </a:lnTo>
                <a:lnTo>
                  <a:pt x="1983901" y="420776"/>
                </a:lnTo>
                <a:lnTo>
                  <a:pt x="1927212" y="354800"/>
                </a:lnTo>
                <a:lnTo>
                  <a:pt x="1865935" y="293874"/>
                </a:lnTo>
                <a:lnTo>
                  <a:pt x="1800437" y="238169"/>
                </a:lnTo>
                <a:lnTo>
                  <a:pt x="1731084" y="187856"/>
                </a:lnTo>
                <a:lnTo>
                  <a:pt x="1658244" y="143107"/>
                </a:lnTo>
                <a:lnTo>
                  <a:pt x="1582283" y="104091"/>
                </a:lnTo>
                <a:lnTo>
                  <a:pt x="1503569" y="70981"/>
                </a:lnTo>
                <a:lnTo>
                  <a:pt x="1422468" y="43948"/>
                </a:lnTo>
                <a:lnTo>
                  <a:pt x="1339346" y="23162"/>
                </a:lnTo>
                <a:lnTo>
                  <a:pt x="1254572" y="8794"/>
                </a:lnTo>
                <a:lnTo>
                  <a:pt x="1168512" y="1017"/>
                </a:lnTo>
                <a:lnTo>
                  <a:pt x="1081532" y="0"/>
                </a:lnTo>
                <a:close/>
              </a:path>
            </a:pathLst>
          </a:custGeom>
          <a:solidFill>
            <a:srgbClr val="F47B23">
              <a:alpha val="501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79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043664-D976-1BA0-C2CF-A3F3B1E004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2288" y="1141413"/>
            <a:ext cx="11183937" cy="492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000" kern="1200" dirty="0" smtClean="0">
                <a:solidFill>
                  <a:srgbClr val="7F7F7F"/>
                </a:solidFill>
                <a:latin typeface="Gotham Bold"/>
                <a:ea typeface="+mn-ea"/>
                <a:cs typeface="+mn-cs"/>
              </a:defRPr>
            </a:lvl1pPr>
            <a:lvl2pPr>
              <a:defRPr lang="it-IT" sz="2000" kern="1200" dirty="0" smtClean="0">
                <a:solidFill>
                  <a:srgbClr val="7F7F7F"/>
                </a:solidFill>
                <a:latin typeface="Gotham Bold"/>
                <a:ea typeface="+mn-ea"/>
                <a:cs typeface="+mn-cs"/>
              </a:defRPr>
            </a:lvl2pPr>
            <a:lvl3pPr marL="1143000" indent="-228600">
              <a:buFontTx/>
              <a:buChar char="-"/>
              <a:defRPr lang="it-IT" sz="2000" kern="1200" dirty="0" smtClean="0">
                <a:solidFill>
                  <a:srgbClr val="7F7F7F"/>
                </a:solidFill>
                <a:latin typeface="Gotham Bold"/>
                <a:ea typeface="+mn-ea"/>
                <a:cs typeface="+mn-cs"/>
              </a:defRPr>
            </a:lvl3pPr>
            <a:lvl4pPr>
              <a:defRPr lang="it-IT" sz="2000" kern="1200" dirty="0" smtClean="0">
                <a:solidFill>
                  <a:srgbClr val="7F7F7F"/>
                </a:solidFill>
                <a:latin typeface="Gotham Bold"/>
                <a:ea typeface="+mn-ea"/>
                <a:cs typeface="+mn-cs"/>
              </a:defRPr>
            </a:lvl4pPr>
            <a:lvl5pPr>
              <a:defRPr lang="it-IT" sz="2000" kern="1200" dirty="0" smtClean="0">
                <a:solidFill>
                  <a:srgbClr val="7F7F7F"/>
                </a:solidFill>
                <a:latin typeface="Gotham Bold"/>
                <a:ea typeface="+mn-ea"/>
                <a:cs typeface="+mn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6" name="Titolo 15">
            <a:extLst>
              <a:ext uri="{FF2B5EF4-FFF2-40B4-BE49-F238E27FC236}">
                <a16:creationId xmlns:a16="http://schemas.microsoft.com/office/drawing/2014/main" id="{B7E9CB04-35C1-6606-66BD-71FBD848E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641" y="463430"/>
            <a:ext cx="11184173" cy="4748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defRPr lang="it-IT" sz="2800" b="1">
                <a:solidFill>
                  <a:srgbClr val="1E406A"/>
                </a:solidFill>
                <a:latin typeface="+mn-lt"/>
                <a:ea typeface="MS PGothic" pitchFamily="34" charset="-128"/>
              </a:defRPr>
            </a:lvl1pPr>
          </a:lstStyle>
          <a:p>
            <a:pPr marL="0"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73BD7E5-448F-9833-3483-C3FE944DE4D9}"/>
              </a:ext>
            </a:extLst>
          </p:cNvPr>
          <p:cNvSpPr/>
          <p:nvPr userDrawn="1"/>
        </p:nvSpPr>
        <p:spPr>
          <a:xfrm>
            <a:off x="513021" y="1066304"/>
            <a:ext cx="10472517" cy="6933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endParaRPr lang="it-IT" dirty="0">
              <a:solidFill>
                <a:schemeClr val="bg1">
                  <a:lumMod val="50000"/>
                </a:schemeClr>
              </a:solidFill>
              <a:latin typeface="Gotham Bold"/>
            </a:endParaRPr>
          </a:p>
        </p:txBody>
      </p:sp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B758DA8F-F585-F3DA-3620-270AC11B63BE}"/>
              </a:ext>
            </a:extLst>
          </p:cNvPr>
          <p:cNvSpPr txBox="1">
            <a:spLocks/>
          </p:cNvSpPr>
          <p:nvPr userDrawn="1"/>
        </p:nvSpPr>
        <p:spPr>
          <a:xfrm>
            <a:off x="94707" y="6433064"/>
            <a:ext cx="427568" cy="306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52E44D-4343-4064-B9BA-503BB05A4DDB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2291691-34A1-D06F-13BD-A8962FCFEE0A}"/>
              </a:ext>
            </a:extLst>
          </p:cNvPr>
          <p:cNvSpPr/>
          <p:nvPr userDrawn="1"/>
        </p:nvSpPr>
        <p:spPr>
          <a:xfrm>
            <a:off x="856" y="6314325"/>
            <a:ext cx="12191144" cy="543675"/>
          </a:xfrm>
          <a:prstGeom prst="rect">
            <a:avLst/>
          </a:prstGeom>
          <a:solidFill>
            <a:srgbClr val="FCD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6E185655-2D52-33C1-1575-F278E61B1D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31" y="6391921"/>
            <a:ext cx="1312337" cy="388483"/>
          </a:xfrm>
          <a:prstGeom prst="rect">
            <a:avLst/>
          </a:prstGeom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3D9C75EF-521D-E792-0C7A-9FB45FA64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2442" y="6428405"/>
            <a:ext cx="413684" cy="315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Gotham Bold" panose="02000803030000020004"/>
              </a:defRPr>
            </a:lvl1pPr>
          </a:lstStyle>
          <a:p>
            <a:fld id="{37C4A863-A35C-4E38-8B0E-1803AE3E26E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8451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o 31">
            <a:extLst>
              <a:ext uri="{FF2B5EF4-FFF2-40B4-BE49-F238E27FC236}">
                <a16:creationId xmlns:a16="http://schemas.microsoft.com/office/drawing/2014/main" id="{38BDFAED-A5CB-83DE-BFB1-FE5FAA447C6C}"/>
              </a:ext>
            </a:extLst>
          </p:cNvPr>
          <p:cNvGrpSpPr/>
          <p:nvPr userDrawn="1"/>
        </p:nvGrpSpPr>
        <p:grpSpPr>
          <a:xfrm flipH="1" flipV="1">
            <a:off x="-290053" y="4826475"/>
            <a:ext cx="3990545" cy="1943079"/>
            <a:chOff x="6844394" y="1746890"/>
            <a:chExt cx="3990545" cy="1943079"/>
          </a:xfrm>
        </p:grpSpPr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4DFAEB27-DD5A-9A83-9780-ACED55FDD889}"/>
                </a:ext>
              </a:extLst>
            </p:cNvPr>
            <p:cNvSpPr/>
            <p:nvPr userDrawn="1"/>
          </p:nvSpPr>
          <p:spPr>
            <a:xfrm rot="16200000">
              <a:off x="8341612" y="2510631"/>
              <a:ext cx="1163462" cy="1163462"/>
            </a:xfrm>
            <a:custGeom>
              <a:avLst/>
              <a:gdLst/>
              <a:ahLst/>
              <a:cxnLst/>
              <a:rect l="l" t="t" r="r" b="b"/>
              <a:pathLst>
                <a:path w="2162175" h="2162175">
                  <a:moveTo>
                    <a:pt x="1051159" y="0"/>
                  </a:moveTo>
                  <a:lnTo>
                    <a:pt x="966085" y="5749"/>
                  </a:lnTo>
                  <a:lnTo>
                    <a:pt x="880831" y="18401"/>
                  </a:lnTo>
                  <a:lnTo>
                    <a:pt x="795753" y="38124"/>
                  </a:lnTo>
                  <a:lnTo>
                    <a:pt x="711208" y="65082"/>
                  </a:lnTo>
                  <a:lnTo>
                    <a:pt x="629116" y="98775"/>
                  </a:lnTo>
                  <a:lnTo>
                    <a:pt x="551267" y="138353"/>
                  </a:lnTo>
                  <a:lnTo>
                    <a:pt x="477827" y="183460"/>
                  </a:lnTo>
                  <a:lnTo>
                    <a:pt x="408963" y="233740"/>
                  </a:lnTo>
                  <a:lnTo>
                    <a:pt x="344840" y="288836"/>
                  </a:lnTo>
                  <a:lnTo>
                    <a:pt x="285625" y="348392"/>
                  </a:lnTo>
                  <a:lnTo>
                    <a:pt x="231484" y="412050"/>
                  </a:lnTo>
                  <a:lnTo>
                    <a:pt x="182584" y="479455"/>
                  </a:lnTo>
                  <a:lnTo>
                    <a:pt x="139091" y="550250"/>
                  </a:lnTo>
                  <a:lnTo>
                    <a:pt x="101170" y="624077"/>
                  </a:lnTo>
                  <a:lnTo>
                    <a:pt x="68990" y="700581"/>
                  </a:lnTo>
                  <a:lnTo>
                    <a:pt x="42715" y="779405"/>
                  </a:lnTo>
                  <a:lnTo>
                    <a:pt x="22512" y="860191"/>
                  </a:lnTo>
                  <a:lnTo>
                    <a:pt x="8548" y="942585"/>
                  </a:lnTo>
                  <a:lnTo>
                    <a:pt x="988" y="1026229"/>
                  </a:lnTo>
                  <a:lnTo>
                    <a:pt x="0" y="1110766"/>
                  </a:lnTo>
                  <a:lnTo>
                    <a:pt x="5748" y="1195839"/>
                  </a:lnTo>
                  <a:lnTo>
                    <a:pt x="18400" y="1281093"/>
                  </a:lnTo>
                  <a:lnTo>
                    <a:pt x="38123" y="1366171"/>
                  </a:lnTo>
                  <a:lnTo>
                    <a:pt x="65081" y="1450715"/>
                  </a:lnTo>
                  <a:lnTo>
                    <a:pt x="98774" y="1532809"/>
                  </a:lnTo>
                  <a:lnTo>
                    <a:pt x="138352" y="1610659"/>
                  </a:lnTo>
                  <a:lnTo>
                    <a:pt x="183459" y="1684100"/>
                  </a:lnTo>
                  <a:lnTo>
                    <a:pt x="233739" y="1752965"/>
                  </a:lnTo>
                  <a:lnTo>
                    <a:pt x="288835" y="1817088"/>
                  </a:lnTo>
                  <a:lnTo>
                    <a:pt x="348391" y="1876304"/>
                  </a:lnTo>
                  <a:lnTo>
                    <a:pt x="412049" y="1930445"/>
                  </a:lnTo>
                  <a:lnTo>
                    <a:pt x="479454" y="1979345"/>
                  </a:lnTo>
                  <a:lnTo>
                    <a:pt x="550249" y="2022838"/>
                  </a:lnTo>
                  <a:lnTo>
                    <a:pt x="624076" y="2060758"/>
                  </a:lnTo>
                  <a:lnTo>
                    <a:pt x="700580" y="2092939"/>
                  </a:lnTo>
                  <a:lnTo>
                    <a:pt x="779404" y="2119214"/>
                  </a:lnTo>
                  <a:lnTo>
                    <a:pt x="860190" y="2139417"/>
                  </a:lnTo>
                  <a:lnTo>
                    <a:pt x="942584" y="2153381"/>
                  </a:lnTo>
                  <a:lnTo>
                    <a:pt x="1026228" y="2160941"/>
                  </a:lnTo>
                  <a:lnTo>
                    <a:pt x="1110765" y="2161930"/>
                  </a:lnTo>
                  <a:lnTo>
                    <a:pt x="1195838" y="2156182"/>
                  </a:lnTo>
                  <a:lnTo>
                    <a:pt x="1281092" y="2143531"/>
                  </a:lnTo>
                  <a:lnTo>
                    <a:pt x="1366170" y="2123810"/>
                  </a:lnTo>
                  <a:lnTo>
                    <a:pt x="1450714" y="2096853"/>
                  </a:lnTo>
                  <a:lnTo>
                    <a:pt x="1532808" y="2063159"/>
                  </a:lnTo>
                  <a:lnTo>
                    <a:pt x="1610658" y="2023580"/>
                  </a:lnTo>
                  <a:lnTo>
                    <a:pt x="1684099" y="1978471"/>
                  </a:lnTo>
                  <a:lnTo>
                    <a:pt x="1752965" y="1928190"/>
                  </a:lnTo>
                  <a:lnTo>
                    <a:pt x="1817089" y="1873093"/>
                  </a:lnTo>
                  <a:lnTo>
                    <a:pt x="1876305" y="1813536"/>
                  </a:lnTo>
                  <a:lnTo>
                    <a:pt x="1930446" y="1749877"/>
                  </a:lnTo>
                  <a:lnTo>
                    <a:pt x="1979347" y="1682472"/>
                  </a:lnTo>
                  <a:lnTo>
                    <a:pt x="2022841" y="1611677"/>
                  </a:lnTo>
                  <a:lnTo>
                    <a:pt x="2060761" y="1537849"/>
                  </a:lnTo>
                  <a:lnTo>
                    <a:pt x="2092942" y="1461345"/>
                  </a:lnTo>
                  <a:lnTo>
                    <a:pt x="2119217" y="1382521"/>
                  </a:lnTo>
                  <a:lnTo>
                    <a:pt x="2139420" y="1301734"/>
                  </a:lnTo>
                  <a:lnTo>
                    <a:pt x="2153385" y="1219340"/>
                  </a:lnTo>
                  <a:lnTo>
                    <a:pt x="2160945" y="1135696"/>
                  </a:lnTo>
                  <a:lnTo>
                    <a:pt x="2161934" y="1051159"/>
                  </a:lnTo>
                  <a:lnTo>
                    <a:pt x="2156185" y="966085"/>
                  </a:lnTo>
                  <a:lnTo>
                    <a:pt x="2143533" y="880831"/>
                  </a:lnTo>
                  <a:lnTo>
                    <a:pt x="2123810" y="795754"/>
                  </a:lnTo>
                  <a:lnTo>
                    <a:pt x="2096852" y="711209"/>
                  </a:lnTo>
                  <a:lnTo>
                    <a:pt x="2063159" y="629116"/>
                  </a:lnTo>
                  <a:lnTo>
                    <a:pt x="2023581" y="551266"/>
                  </a:lnTo>
                  <a:lnTo>
                    <a:pt x="1978473" y="477825"/>
                  </a:lnTo>
                  <a:lnTo>
                    <a:pt x="1928193" y="408960"/>
                  </a:lnTo>
                  <a:lnTo>
                    <a:pt x="1873096" y="344836"/>
                  </a:lnTo>
                  <a:lnTo>
                    <a:pt x="1813540" y="285621"/>
                  </a:lnTo>
                  <a:lnTo>
                    <a:pt x="1749881" y="231480"/>
                  </a:lnTo>
                  <a:lnTo>
                    <a:pt x="1682475" y="182580"/>
                  </a:lnTo>
                  <a:lnTo>
                    <a:pt x="1611680" y="139087"/>
                  </a:lnTo>
                  <a:lnTo>
                    <a:pt x="1537852" y="101168"/>
                  </a:lnTo>
                  <a:lnTo>
                    <a:pt x="1461347" y="68987"/>
                  </a:lnTo>
                  <a:lnTo>
                    <a:pt x="1382523" y="42713"/>
                  </a:lnTo>
                  <a:lnTo>
                    <a:pt x="1301735" y="22511"/>
                  </a:lnTo>
                  <a:lnTo>
                    <a:pt x="1219341" y="8547"/>
                  </a:lnTo>
                  <a:lnTo>
                    <a:pt x="1135697" y="988"/>
                  </a:lnTo>
                  <a:lnTo>
                    <a:pt x="1051159" y="0"/>
                  </a:lnTo>
                  <a:close/>
                </a:path>
              </a:pathLst>
            </a:custGeom>
            <a:solidFill>
              <a:srgbClr val="662F8C"/>
            </a:solidFill>
          </p:spPr>
          <p:txBody>
            <a:bodyPr wrap="square" lIns="0" tIns="0" rIns="0" bIns="0" rtlCol="0"/>
            <a:lstStyle/>
            <a:p>
              <a:endParaRPr b="1"/>
            </a:p>
          </p:txBody>
        </p:sp>
        <p:sp>
          <p:nvSpPr>
            <p:cNvPr id="29" name="object 21">
              <a:extLst>
                <a:ext uri="{FF2B5EF4-FFF2-40B4-BE49-F238E27FC236}">
                  <a16:creationId xmlns:a16="http://schemas.microsoft.com/office/drawing/2014/main" id="{C26B9127-F63F-ADE4-0C8E-DDE2A84D3D94}"/>
                </a:ext>
              </a:extLst>
            </p:cNvPr>
            <p:cNvSpPr/>
            <p:nvPr userDrawn="1"/>
          </p:nvSpPr>
          <p:spPr>
            <a:xfrm rot="16200000">
              <a:off x="7634120" y="2496027"/>
              <a:ext cx="1017860" cy="1017860"/>
            </a:xfrm>
            <a:custGeom>
              <a:avLst/>
              <a:gdLst/>
              <a:ahLst/>
              <a:cxnLst/>
              <a:rect l="l" t="t" r="r" b="b"/>
              <a:pathLst>
                <a:path w="3590925" h="3590925">
                  <a:moveTo>
                    <a:pt x="1745785" y="0"/>
                  </a:moveTo>
                  <a:lnTo>
                    <a:pt x="1604493" y="9546"/>
                  </a:lnTo>
                  <a:lnTo>
                    <a:pt x="1462902" y="30559"/>
                  </a:lnTo>
                  <a:lnTo>
                    <a:pt x="1321605" y="63313"/>
                  </a:lnTo>
                  <a:lnTo>
                    <a:pt x="1181192" y="108085"/>
                  </a:lnTo>
                  <a:lnTo>
                    <a:pt x="1044853" y="164043"/>
                  </a:lnTo>
                  <a:lnTo>
                    <a:pt x="915560" y="229776"/>
                  </a:lnTo>
                  <a:lnTo>
                    <a:pt x="793589" y="304692"/>
                  </a:lnTo>
                  <a:lnTo>
                    <a:pt x="679218" y="388199"/>
                  </a:lnTo>
                  <a:lnTo>
                    <a:pt x="572721" y="479705"/>
                  </a:lnTo>
                  <a:lnTo>
                    <a:pt x="474376" y="578617"/>
                  </a:lnTo>
                  <a:lnTo>
                    <a:pt x="384458" y="684343"/>
                  </a:lnTo>
                  <a:lnTo>
                    <a:pt x="303243" y="796290"/>
                  </a:lnTo>
                  <a:lnTo>
                    <a:pt x="231008" y="913867"/>
                  </a:lnTo>
                  <a:lnTo>
                    <a:pt x="168030" y="1036482"/>
                  </a:lnTo>
                  <a:lnTo>
                    <a:pt x="114583" y="1163541"/>
                  </a:lnTo>
                  <a:lnTo>
                    <a:pt x="70945" y="1294453"/>
                  </a:lnTo>
                  <a:lnTo>
                    <a:pt x="37391" y="1428626"/>
                  </a:lnTo>
                  <a:lnTo>
                    <a:pt x="14198" y="1565467"/>
                  </a:lnTo>
                  <a:lnTo>
                    <a:pt x="1642" y="1704383"/>
                  </a:lnTo>
                  <a:lnTo>
                    <a:pt x="0" y="1844783"/>
                  </a:lnTo>
                  <a:lnTo>
                    <a:pt x="9546" y="1986075"/>
                  </a:lnTo>
                  <a:lnTo>
                    <a:pt x="30558" y="2127666"/>
                  </a:lnTo>
                  <a:lnTo>
                    <a:pt x="63312" y="2268964"/>
                  </a:lnTo>
                  <a:lnTo>
                    <a:pt x="108084" y="2409376"/>
                  </a:lnTo>
                  <a:lnTo>
                    <a:pt x="164042" y="2545717"/>
                  </a:lnTo>
                  <a:lnTo>
                    <a:pt x="229775" y="2675011"/>
                  </a:lnTo>
                  <a:lnTo>
                    <a:pt x="304691" y="2796982"/>
                  </a:lnTo>
                  <a:lnTo>
                    <a:pt x="388198" y="2911355"/>
                  </a:lnTo>
                  <a:lnTo>
                    <a:pt x="479704" y="3017852"/>
                  </a:lnTo>
                  <a:lnTo>
                    <a:pt x="578616" y="3116197"/>
                  </a:lnTo>
                  <a:lnTo>
                    <a:pt x="684342" y="3206115"/>
                  </a:lnTo>
                  <a:lnTo>
                    <a:pt x="796289" y="3287330"/>
                  </a:lnTo>
                  <a:lnTo>
                    <a:pt x="913866" y="3359564"/>
                  </a:lnTo>
                  <a:lnTo>
                    <a:pt x="1036481" y="3422543"/>
                  </a:lnTo>
                  <a:lnTo>
                    <a:pt x="1163540" y="3475989"/>
                  </a:lnTo>
                  <a:lnTo>
                    <a:pt x="1294452" y="3519627"/>
                  </a:lnTo>
                  <a:lnTo>
                    <a:pt x="1428625" y="3553180"/>
                  </a:lnTo>
                  <a:lnTo>
                    <a:pt x="1565466" y="3576372"/>
                  </a:lnTo>
                  <a:lnTo>
                    <a:pt x="1704382" y="3588928"/>
                  </a:lnTo>
                  <a:lnTo>
                    <a:pt x="1844782" y="3590570"/>
                  </a:lnTo>
                  <a:lnTo>
                    <a:pt x="1986074" y="3581023"/>
                  </a:lnTo>
                  <a:lnTo>
                    <a:pt x="2127665" y="3560011"/>
                  </a:lnTo>
                  <a:lnTo>
                    <a:pt x="2268963" y="3527256"/>
                  </a:lnTo>
                  <a:lnTo>
                    <a:pt x="2409375" y="3482485"/>
                  </a:lnTo>
                  <a:lnTo>
                    <a:pt x="2545716" y="3426527"/>
                  </a:lnTo>
                  <a:lnTo>
                    <a:pt x="2675010" y="3360794"/>
                  </a:lnTo>
                  <a:lnTo>
                    <a:pt x="2796981" y="3285877"/>
                  </a:lnTo>
                  <a:lnTo>
                    <a:pt x="2911354" y="3202370"/>
                  </a:lnTo>
                  <a:lnTo>
                    <a:pt x="3017851" y="3110865"/>
                  </a:lnTo>
                  <a:lnTo>
                    <a:pt x="3116196" y="3011953"/>
                  </a:lnTo>
                  <a:lnTo>
                    <a:pt x="3206114" y="2906227"/>
                  </a:lnTo>
                  <a:lnTo>
                    <a:pt x="3287329" y="2794279"/>
                  </a:lnTo>
                  <a:lnTo>
                    <a:pt x="3359563" y="2676702"/>
                  </a:lnTo>
                  <a:lnTo>
                    <a:pt x="3422542" y="2554088"/>
                  </a:lnTo>
                  <a:lnTo>
                    <a:pt x="3475988" y="2427028"/>
                  </a:lnTo>
                  <a:lnTo>
                    <a:pt x="3519626" y="2296116"/>
                  </a:lnTo>
                  <a:lnTo>
                    <a:pt x="3553179" y="2161944"/>
                  </a:lnTo>
                  <a:lnTo>
                    <a:pt x="3576371" y="2025103"/>
                  </a:lnTo>
                  <a:lnTo>
                    <a:pt x="3588927" y="1886186"/>
                  </a:lnTo>
                  <a:lnTo>
                    <a:pt x="3590569" y="1745786"/>
                  </a:lnTo>
                  <a:lnTo>
                    <a:pt x="3581022" y="1604494"/>
                  </a:lnTo>
                  <a:lnTo>
                    <a:pt x="3560010" y="1462903"/>
                  </a:lnTo>
                  <a:lnTo>
                    <a:pt x="3527255" y="1321606"/>
                  </a:lnTo>
                  <a:lnTo>
                    <a:pt x="3482484" y="1181193"/>
                  </a:lnTo>
                  <a:lnTo>
                    <a:pt x="3426526" y="1044853"/>
                  </a:lnTo>
                  <a:lnTo>
                    <a:pt x="3360793" y="915558"/>
                  </a:lnTo>
                  <a:lnTo>
                    <a:pt x="3285876" y="793587"/>
                  </a:lnTo>
                  <a:lnTo>
                    <a:pt x="3202369" y="679215"/>
                  </a:lnTo>
                  <a:lnTo>
                    <a:pt x="3110864" y="572718"/>
                  </a:lnTo>
                  <a:lnTo>
                    <a:pt x="3011952" y="474372"/>
                  </a:lnTo>
                  <a:lnTo>
                    <a:pt x="2906226" y="384454"/>
                  </a:lnTo>
                  <a:lnTo>
                    <a:pt x="2794278" y="303240"/>
                  </a:lnTo>
                  <a:lnTo>
                    <a:pt x="2676701" y="231005"/>
                  </a:lnTo>
                  <a:lnTo>
                    <a:pt x="2554086" y="168027"/>
                  </a:lnTo>
                  <a:lnTo>
                    <a:pt x="2427027" y="114580"/>
                  </a:lnTo>
                  <a:lnTo>
                    <a:pt x="2296115" y="70943"/>
                  </a:lnTo>
                  <a:lnTo>
                    <a:pt x="2161943" y="37390"/>
                  </a:lnTo>
                  <a:lnTo>
                    <a:pt x="2025102" y="14197"/>
                  </a:lnTo>
                  <a:lnTo>
                    <a:pt x="1886185" y="1642"/>
                  </a:lnTo>
                  <a:lnTo>
                    <a:pt x="1745785" y="0"/>
                  </a:lnTo>
                  <a:close/>
                </a:path>
              </a:pathLst>
            </a:custGeom>
            <a:solidFill>
              <a:srgbClr val="D62147"/>
            </a:solidFill>
          </p:spPr>
          <p:txBody>
            <a:bodyPr wrap="square" lIns="0" tIns="0" rIns="0" bIns="0" rtlCol="0"/>
            <a:lstStyle/>
            <a:p>
              <a:endParaRPr b="1"/>
            </a:p>
          </p:txBody>
        </p:sp>
        <p:sp>
          <p:nvSpPr>
            <p:cNvPr id="30" name="object 25">
              <a:extLst>
                <a:ext uri="{FF2B5EF4-FFF2-40B4-BE49-F238E27FC236}">
                  <a16:creationId xmlns:a16="http://schemas.microsoft.com/office/drawing/2014/main" id="{ADA347C0-B078-BAF4-E392-78545AF54A73}"/>
                </a:ext>
              </a:extLst>
            </p:cNvPr>
            <p:cNvSpPr/>
            <p:nvPr userDrawn="1"/>
          </p:nvSpPr>
          <p:spPr>
            <a:xfrm rot="16200000">
              <a:off x="8923343" y="1746890"/>
              <a:ext cx="1843692" cy="1843692"/>
            </a:xfrm>
            <a:custGeom>
              <a:avLst/>
              <a:gdLst/>
              <a:ahLst/>
              <a:cxnLst/>
              <a:rect l="l" t="t" r="r" b="b"/>
              <a:pathLst>
                <a:path w="3230244" h="3230245">
                  <a:moveTo>
                    <a:pt x="1570561" y="0"/>
                  </a:moveTo>
                  <a:lnTo>
                    <a:pt x="1443451" y="8588"/>
                  </a:lnTo>
                  <a:lnTo>
                    <a:pt x="1316073" y="27491"/>
                  </a:lnTo>
                  <a:lnTo>
                    <a:pt x="1188959" y="56958"/>
                  </a:lnTo>
                  <a:lnTo>
                    <a:pt x="1062641" y="97236"/>
                  </a:lnTo>
                  <a:lnTo>
                    <a:pt x="939984" y="147577"/>
                  </a:lnTo>
                  <a:lnTo>
                    <a:pt x="823667" y="206712"/>
                  </a:lnTo>
                  <a:lnTo>
                    <a:pt x="713938" y="274109"/>
                  </a:lnTo>
                  <a:lnTo>
                    <a:pt x="611045" y="349234"/>
                  </a:lnTo>
                  <a:lnTo>
                    <a:pt x="515237" y="431555"/>
                  </a:lnTo>
                  <a:lnTo>
                    <a:pt x="426762" y="520539"/>
                  </a:lnTo>
                  <a:lnTo>
                    <a:pt x="345869" y="615653"/>
                  </a:lnTo>
                  <a:lnTo>
                    <a:pt x="272806" y="716364"/>
                  </a:lnTo>
                  <a:lnTo>
                    <a:pt x="207821" y="822140"/>
                  </a:lnTo>
                  <a:lnTo>
                    <a:pt x="151163" y="932447"/>
                  </a:lnTo>
                  <a:lnTo>
                    <a:pt x="103081" y="1046754"/>
                  </a:lnTo>
                  <a:lnTo>
                    <a:pt x="63823" y="1164526"/>
                  </a:lnTo>
                  <a:lnTo>
                    <a:pt x="33638" y="1285232"/>
                  </a:lnTo>
                  <a:lnTo>
                    <a:pt x="12773" y="1408338"/>
                  </a:lnTo>
                  <a:lnTo>
                    <a:pt x="1477" y="1533312"/>
                  </a:lnTo>
                  <a:lnTo>
                    <a:pt x="0" y="1659621"/>
                  </a:lnTo>
                  <a:lnTo>
                    <a:pt x="8588" y="1786732"/>
                  </a:lnTo>
                  <a:lnTo>
                    <a:pt x="27491" y="1914112"/>
                  </a:lnTo>
                  <a:lnTo>
                    <a:pt x="56958" y="2041229"/>
                  </a:lnTo>
                  <a:lnTo>
                    <a:pt x="97236" y="2167550"/>
                  </a:lnTo>
                  <a:lnTo>
                    <a:pt x="147577" y="2290205"/>
                  </a:lnTo>
                  <a:lnTo>
                    <a:pt x="206713" y="2406520"/>
                  </a:lnTo>
                  <a:lnTo>
                    <a:pt x="274110" y="2516248"/>
                  </a:lnTo>
                  <a:lnTo>
                    <a:pt x="349235" y="2619139"/>
                  </a:lnTo>
                  <a:lnTo>
                    <a:pt x="431557" y="2714946"/>
                  </a:lnTo>
                  <a:lnTo>
                    <a:pt x="520541" y="2803419"/>
                  </a:lnTo>
                  <a:lnTo>
                    <a:pt x="615655" y="2884311"/>
                  </a:lnTo>
                  <a:lnTo>
                    <a:pt x="716367" y="2957373"/>
                  </a:lnTo>
                  <a:lnTo>
                    <a:pt x="822143" y="3022356"/>
                  </a:lnTo>
                  <a:lnTo>
                    <a:pt x="932451" y="3079013"/>
                  </a:lnTo>
                  <a:lnTo>
                    <a:pt x="1046758" y="3127094"/>
                  </a:lnTo>
                  <a:lnTo>
                    <a:pt x="1164530" y="3166351"/>
                  </a:lnTo>
                  <a:lnTo>
                    <a:pt x="1285236" y="3196535"/>
                  </a:lnTo>
                  <a:lnTo>
                    <a:pt x="1408343" y="3217399"/>
                  </a:lnTo>
                  <a:lnTo>
                    <a:pt x="1533316" y="3228694"/>
                  </a:lnTo>
                  <a:lnTo>
                    <a:pt x="1659625" y="3230171"/>
                  </a:lnTo>
                  <a:lnTo>
                    <a:pt x="1786735" y="3221582"/>
                  </a:lnTo>
                  <a:lnTo>
                    <a:pt x="1914115" y="3202679"/>
                  </a:lnTo>
                  <a:lnTo>
                    <a:pt x="2041230" y="3173212"/>
                  </a:lnTo>
                  <a:lnTo>
                    <a:pt x="2167550" y="3132934"/>
                  </a:lnTo>
                  <a:lnTo>
                    <a:pt x="2290205" y="3082593"/>
                  </a:lnTo>
                  <a:lnTo>
                    <a:pt x="2406520" y="3023457"/>
                  </a:lnTo>
                  <a:lnTo>
                    <a:pt x="2516248" y="2956061"/>
                  </a:lnTo>
                  <a:lnTo>
                    <a:pt x="2619140" y="2880935"/>
                  </a:lnTo>
                  <a:lnTo>
                    <a:pt x="2714947" y="2798615"/>
                  </a:lnTo>
                  <a:lnTo>
                    <a:pt x="2803422" y="2709631"/>
                  </a:lnTo>
                  <a:lnTo>
                    <a:pt x="2884314" y="2614518"/>
                  </a:lnTo>
                  <a:lnTo>
                    <a:pt x="2957377" y="2513807"/>
                  </a:lnTo>
                  <a:lnTo>
                    <a:pt x="3022361" y="2408032"/>
                  </a:lnTo>
                  <a:lnTo>
                    <a:pt x="3079018" y="2297725"/>
                  </a:lnTo>
                  <a:lnTo>
                    <a:pt x="3127100" y="2183420"/>
                  </a:lnTo>
                  <a:lnTo>
                    <a:pt x="3166358" y="2065648"/>
                  </a:lnTo>
                  <a:lnTo>
                    <a:pt x="3196543" y="1944944"/>
                  </a:lnTo>
                  <a:lnTo>
                    <a:pt x="3217408" y="1821839"/>
                  </a:lnTo>
                  <a:lnTo>
                    <a:pt x="3228703" y="1696867"/>
                  </a:lnTo>
                  <a:lnTo>
                    <a:pt x="3230181" y="1570560"/>
                  </a:lnTo>
                  <a:lnTo>
                    <a:pt x="3221592" y="1443451"/>
                  </a:lnTo>
                  <a:lnTo>
                    <a:pt x="3202689" y="1316073"/>
                  </a:lnTo>
                  <a:lnTo>
                    <a:pt x="3173222" y="1188959"/>
                  </a:lnTo>
                  <a:lnTo>
                    <a:pt x="3132944" y="1062641"/>
                  </a:lnTo>
                  <a:lnTo>
                    <a:pt x="3082603" y="939984"/>
                  </a:lnTo>
                  <a:lnTo>
                    <a:pt x="3023467" y="823667"/>
                  </a:lnTo>
                  <a:lnTo>
                    <a:pt x="2956070" y="713938"/>
                  </a:lnTo>
                  <a:lnTo>
                    <a:pt x="2880945" y="611045"/>
                  </a:lnTo>
                  <a:lnTo>
                    <a:pt x="2798624" y="515237"/>
                  </a:lnTo>
                  <a:lnTo>
                    <a:pt x="2709639" y="426762"/>
                  </a:lnTo>
                  <a:lnTo>
                    <a:pt x="2614525" y="345869"/>
                  </a:lnTo>
                  <a:lnTo>
                    <a:pt x="2513814" y="272806"/>
                  </a:lnTo>
                  <a:lnTo>
                    <a:pt x="2408038" y="207821"/>
                  </a:lnTo>
                  <a:lnTo>
                    <a:pt x="2297730" y="151163"/>
                  </a:lnTo>
                  <a:lnTo>
                    <a:pt x="2183424" y="103081"/>
                  </a:lnTo>
                  <a:lnTo>
                    <a:pt x="2065652" y="63823"/>
                  </a:lnTo>
                  <a:lnTo>
                    <a:pt x="1944947" y="33638"/>
                  </a:lnTo>
                  <a:lnTo>
                    <a:pt x="1821841" y="12773"/>
                  </a:lnTo>
                  <a:lnTo>
                    <a:pt x="1696868" y="1477"/>
                  </a:lnTo>
                  <a:lnTo>
                    <a:pt x="1570561" y="0"/>
                  </a:lnTo>
                  <a:close/>
                </a:path>
              </a:pathLst>
            </a:custGeom>
            <a:solidFill>
              <a:srgbClr val="8DC640"/>
            </a:solidFill>
          </p:spPr>
          <p:txBody>
            <a:bodyPr wrap="square" lIns="0" tIns="0" rIns="0" bIns="0" rtlCol="0"/>
            <a:lstStyle/>
            <a:p>
              <a:endParaRPr b="1" dirty="0"/>
            </a:p>
          </p:txBody>
        </p:sp>
        <p:sp>
          <p:nvSpPr>
            <p:cNvPr id="31" name="object 18">
              <a:extLst>
                <a:ext uri="{FF2B5EF4-FFF2-40B4-BE49-F238E27FC236}">
                  <a16:creationId xmlns:a16="http://schemas.microsoft.com/office/drawing/2014/main" id="{CAA2885D-8CB5-0D89-7DA8-BDF479CB603E}"/>
                </a:ext>
              </a:extLst>
            </p:cNvPr>
            <p:cNvSpPr/>
            <p:nvPr userDrawn="1"/>
          </p:nvSpPr>
          <p:spPr>
            <a:xfrm rot="16200000">
              <a:off x="6844394" y="3288639"/>
              <a:ext cx="206163" cy="206163"/>
            </a:xfrm>
            <a:custGeom>
              <a:avLst/>
              <a:gdLst/>
              <a:ahLst/>
              <a:cxnLst/>
              <a:rect l="l" t="t" r="r" b="b"/>
              <a:pathLst>
                <a:path w="2224404" h="2224404">
                  <a:moveTo>
                    <a:pt x="1081532" y="0"/>
                  </a:moveTo>
                  <a:lnTo>
                    <a:pt x="994001" y="5914"/>
                  </a:lnTo>
                  <a:lnTo>
                    <a:pt x="906284" y="18932"/>
                  </a:lnTo>
                  <a:lnTo>
                    <a:pt x="818748" y="39224"/>
                  </a:lnTo>
                  <a:lnTo>
                    <a:pt x="731761" y="66960"/>
                  </a:lnTo>
                  <a:lnTo>
                    <a:pt x="647296" y="101627"/>
                  </a:lnTo>
                  <a:lnTo>
                    <a:pt x="567197" y="142349"/>
                  </a:lnTo>
                  <a:lnTo>
                    <a:pt x="491634" y="188760"/>
                  </a:lnTo>
                  <a:lnTo>
                    <a:pt x="420779" y="240493"/>
                  </a:lnTo>
                  <a:lnTo>
                    <a:pt x="354803" y="297181"/>
                  </a:lnTo>
                  <a:lnTo>
                    <a:pt x="293876" y="358458"/>
                  </a:lnTo>
                  <a:lnTo>
                    <a:pt x="238171" y="423955"/>
                  </a:lnTo>
                  <a:lnTo>
                    <a:pt x="187857" y="493307"/>
                  </a:lnTo>
                  <a:lnTo>
                    <a:pt x="143107" y="566146"/>
                  </a:lnTo>
                  <a:lnTo>
                    <a:pt x="104092" y="642106"/>
                  </a:lnTo>
                  <a:lnTo>
                    <a:pt x="70981" y="720820"/>
                  </a:lnTo>
                  <a:lnTo>
                    <a:pt x="43947" y="801921"/>
                  </a:lnTo>
                  <a:lnTo>
                    <a:pt x="23161" y="885041"/>
                  </a:lnTo>
                  <a:lnTo>
                    <a:pt x="8794" y="969815"/>
                  </a:lnTo>
                  <a:lnTo>
                    <a:pt x="1016" y="1055874"/>
                  </a:lnTo>
                  <a:lnTo>
                    <a:pt x="0" y="1142853"/>
                  </a:lnTo>
                  <a:lnTo>
                    <a:pt x="5915" y="1230385"/>
                  </a:lnTo>
                  <a:lnTo>
                    <a:pt x="18933" y="1318101"/>
                  </a:lnTo>
                  <a:lnTo>
                    <a:pt x="39226" y="1405637"/>
                  </a:lnTo>
                  <a:lnTo>
                    <a:pt x="66964" y="1492624"/>
                  </a:lnTo>
                  <a:lnTo>
                    <a:pt x="101631" y="1577089"/>
                  </a:lnTo>
                  <a:lnTo>
                    <a:pt x="142353" y="1657188"/>
                  </a:lnTo>
                  <a:lnTo>
                    <a:pt x="188764" y="1732751"/>
                  </a:lnTo>
                  <a:lnTo>
                    <a:pt x="240497" y="1803606"/>
                  </a:lnTo>
                  <a:lnTo>
                    <a:pt x="297185" y="1869582"/>
                  </a:lnTo>
                  <a:lnTo>
                    <a:pt x="358462" y="1930509"/>
                  </a:lnTo>
                  <a:lnTo>
                    <a:pt x="423959" y="1986214"/>
                  </a:lnTo>
                  <a:lnTo>
                    <a:pt x="493311" y="2036528"/>
                  </a:lnTo>
                  <a:lnTo>
                    <a:pt x="566150" y="2081278"/>
                  </a:lnTo>
                  <a:lnTo>
                    <a:pt x="642111" y="2120294"/>
                  </a:lnTo>
                  <a:lnTo>
                    <a:pt x="720824" y="2153405"/>
                  </a:lnTo>
                  <a:lnTo>
                    <a:pt x="801925" y="2180440"/>
                  </a:lnTo>
                  <a:lnTo>
                    <a:pt x="885045" y="2201226"/>
                  </a:lnTo>
                  <a:lnTo>
                    <a:pt x="969819" y="2215595"/>
                  </a:lnTo>
                  <a:lnTo>
                    <a:pt x="1055879" y="2223373"/>
                  </a:lnTo>
                  <a:lnTo>
                    <a:pt x="1142857" y="2224391"/>
                  </a:lnTo>
                  <a:lnTo>
                    <a:pt x="1230389" y="2218476"/>
                  </a:lnTo>
                  <a:lnTo>
                    <a:pt x="1318105" y="2205459"/>
                  </a:lnTo>
                  <a:lnTo>
                    <a:pt x="1405641" y="2185167"/>
                  </a:lnTo>
                  <a:lnTo>
                    <a:pt x="1492628" y="2157431"/>
                  </a:lnTo>
                  <a:lnTo>
                    <a:pt x="1577093" y="2122764"/>
                  </a:lnTo>
                  <a:lnTo>
                    <a:pt x="1657192" y="2082042"/>
                  </a:lnTo>
                  <a:lnTo>
                    <a:pt x="1732755" y="2035630"/>
                  </a:lnTo>
                  <a:lnTo>
                    <a:pt x="1803610" y="1983897"/>
                  </a:lnTo>
                  <a:lnTo>
                    <a:pt x="1869586" y="1927208"/>
                  </a:lnTo>
                  <a:lnTo>
                    <a:pt x="1930513" y="1865931"/>
                  </a:lnTo>
                  <a:lnTo>
                    <a:pt x="1986218" y="1800433"/>
                  </a:lnTo>
                  <a:lnTo>
                    <a:pt x="2036532" y="1731080"/>
                  </a:lnTo>
                  <a:lnTo>
                    <a:pt x="2081282" y="1658240"/>
                  </a:lnTo>
                  <a:lnTo>
                    <a:pt x="2120298" y="1582279"/>
                  </a:lnTo>
                  <a:lnTo>
                    <a:pt x="2153409" y="1503565"/>
                  </a:lnTo>
                  <a:lnTo>
                    <a:pt x="2180444" y="1422464"/>
                  </a:lnTo>
                  <a:lnTo>
                    <a:pt x="2201230" y="1339342"/>
                  </a:lnTo>
                  <a:lnTo>
                    <a:pt x="2215599" y="1254568"/>
                  </a:lnTo>
                  <a:lnTo>
                    <a:pt x="2223377" y="1168508"/>
                  </a:lnTo>
                  <a:lnTo>
                    <a:pt x="2224395" y="1081528"/>
                  </a:lnTo>
                  <a:lnTo>
                    <a:pt x="2218480" y="993997"/>
                  </a:lnTo>
                  <a:lnTo>
                    <a:pt x="2205463" y="906280"/>
                  </a:lnTo>
                  <a:lnTo>
                    <a:pt x="2185171" y="818744"/>
                  </a:lnTo>
                  <a:lnTo>
                    <a:pt x="2157435" y="731757"/>
                  </a:lnTo>
                  <a:lnTo>
                    <a:pt x="2122768" y="647292"/>
                  </a:lnTo>
                  <a:lnTo>
                    <a:pt x="2082046" y="567193"/>
                  </a:lnTo>
                  <a:lnTo>
                    <a:pt x="2035634" y="491630"/>
                  </a:lnTo>
                  <a:lnTo>
                    <a:pt x="1983901" y="420776"/>
                  </a:lnTo>
                  <a:lnTo>
                    <a:pt x="1927212" y="354800"/>
                  </a:lnTo>
                  <a:lnTo>
                    <a:pt x="1865935" y="293874"/>
                  </a:lnTo>
                  <a:lnTo>
                    <a:pt x="1800437" y="238169"/>
                  </a:lnTo>
                  <a:lnTo>
                    <a:pt x="1731084" y="187856"/>
                  </a:lnTo>
                  <a:lnTo>
                    <a:pt x="1658244" y="143107"/>
                  </a:lnTo>
                  <a:lnTo>
                    <a:pt x="1582283" y="104091"/>
                  </a:lnTo>
                  <a:lnTo>
                    <a:pt x="1503569" y="70981"/>
                  </a:lnTo>
                  <a:lnTo>
                    <a:pt x="1422468" y="43948"/>
                  </a:lnTo>
                  <a:lnTo>
                    <a:pt x="1339346" y="23162"/>
                  </a:lnTo>
                  <a:lnTo>
                    <a:pt x="1254572" y="8794"/>
                  </a:lnTo>
                  <a:lnTo>
                    <a:pt x="1168512" y="1017"/>
                  </a:lnTo>
                  <a:lnTo>
                    <a:pt x="1081532" y="0"/>
                  </a:lnTo>
                  <a:close/>
                </a:path>
              </a:pathLst>
            </a:custGeom>
            <a:solidFill>
              <a:srgbClr val="F47B23"/>
            </a:solidFill>
          </p:spPr>
          <p:txBody>
            <a:bodyPr wrap="square" lIns="0" tIns="0" rIns="0" bIns="0" rtlCol="0"/>
            <a:lstStyle/>
            <a:p>
              <a:endParaRPr b="1"/>
            </a:p>
          </p:txBody>
        </p:sp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47FE8EAE-0638-AB8B-7C34-101C5C29B7A5}"/>
                </a:ext>
              </a:extLst>
            </p:cNvPr>
            <p:cNvSpPr/>
            <p:nvPr userDrawn="1"/>
          </p:nvSpPr>
          <p:spPr>
            <a:xfrm rot="16200000">
              <a:off x="10341687" y="3127882"/>
              <a:ext cx="493252" cy="493252"/>
            </a:xfrm>
            <a:custGeom>
              <a:avLst/>
              <a:gdLst/>
              <a:ahLst/>
              <a:cxnLst/>
              <a:rect l="l" t="t" r="r" b="b"/>
              <a:pathLst>
                <a:path w="2224404" h="2224404">
                  <a:moveTo>
                    <a:pt x="1081532" y="0"/>
                  </a:moveTo>
                  <a:lnTo>
                    <a:pt x="994001" y="5914"/>
                  </a:lnTo>
                  <a:lnTo>
                    <a:pt x="906284" y="18932"/>
                  </a:lnTo>
                  <a:lnTo>
                    <a:pt x="818748" y="39224"/>
                  </a:lnTo>
                  <a:lnTo>
                    <a:pt x="731761" y="66960"/>
                  </a:lnTo>
                  <a:lnTo>
                    <a:pt x="647296" y="101627"/>
                  </a:lnTo>
                  <a:lnTo>
                    <a:pt x="567197" y="142349"/>
                  </a:lnTo>
                  <a:lnTo>
                    <a:pt x="491634" y="188760"/>
                  </a:lnTo>
                  <a:lnTo>
                    <a:pt x="420779" y="240493"/>
                  </a:lnTo>
                  <a:lnTo>
                    <a:pt x="354803" y="297181"/>
                  </a:lnTo>
                  <a:lnTo>
                    <a:pt x="293876" y="358458"/>
                  </a:lnTo>
                  <a:lnTo>
                    <a:pt x="238171" y="423955"/>
                  </a:lnTo>
                  <a:lnTo>
                    <a:pt x="187857" y="493307"/>
                  </a:lnTo>
                  <a:lnTo>
                    <a:pt x="143107" y="566146"/>
                  </a:lnTo>
                  <a:lnTo>
                    <a:pt x="104092" y="642106"/>
                  </a:lnTo>
                  <a:lnTo>
                    <a:pt x="70981" y="720820"/>
                  </a:lnTo>
                  <a:lnTo>
                    <a:pt x="43947" y="801921"/>
                  </a:lnTo>
                  <a:lnTo>
                    <a:pt x="23161" y="885041"/>
                  </a:lnTo>
                  <a:lnTo>
                    <a:pt x="8794" y="969815"/>
                  </a:lnTo>
                  <a:lnTo>
                    <a:pt x="1016" y="1055874"/>
                  </a:lnTo>
                  <a:lnTo>
                    <a:pt x="0" y="1142853"/>
                  </a:lnTo>
                  <a:lnTo>
                    <a:pt x="5915" y="1230385"/>
                  </a:lnTo>
                  <a:lnTo>
                    <a:pt x="18933" y="1318101"/>
                  </a:lnTo>
                  <a:lnTo>
                    <a:pt x="39226" y="1405637"/>
                  </a:lnTo>
                  <a:lnTo>
                    <a:pt x="66964" y="1492624"/>
                  </a:lnTo>
                  <a:lnTo>
                    <a:pt x="101631" y="1577089"/>
                  </a:lnTo>
                  <a:lnTo>
                    <a:pt x="142353" y="1657188"/>
                  </a:lnTo>
                  <a:lnTo>
                    <a:pt x="188764" y="1732751"/>
                  </a:lnTo>
                  <a:lnTo>
                    <a:pt x="240497" y="1803606"/>
                  </a:lnTo>
                  <a:lnTo>
                    <a:pt x="297185" y="1869582"/>
                  </a:lnTo>
                  <a:lnTo>
                    <a:pt x="358462" y="1930509"/>
                  </a:lnTo>
                  <a:lnTo>
                    <a:pt x="423959" y="1986214"/>
                  </a:lnTo>
                  <a:lnTo>
                    <a:pt x="493311" y="2036528"/>
                  </a:lnTo>
                  <a:lnTo>
                    <a:pt x="566150" y="2081278"/>
                  </a:lnTo>
                  <a:lnTo>
                    <a:pt x="642111" y="2120294"/>
                  </a:lnTo>
                  <a:lnTo>
                    <a:pt x="720824" y="2153405"/>
                  </a:lnTo>
                  <a:lnTo>
                    <a:pt x="801925" y="2180440"/>
                  </a:lnTo>
                  <a:lnTo>
                    <a:pt x="885045" y="2201226"/>
                  </a:lnTo>
                  <a:lnTo>
                    <a:pt x="969819" y="2215595"/>
                  </a:lnTo>
                  <a:lnTo>
                    <a:pt x="1055879" y="2223373"/>
                  </a:lnTo>
                  <a:lnTo>
                    <a:pt x="1142857" y="2224391"/>
                  </a:lnTo>
                  <a:lnTo>
                    <a:pt x="1230389" y="2218476"/>
                  </a:lnTo>
                  <a:lnTo>
                    <a:pt x="1318105" y="2205459"/>
                  </a:lnTo>
                  <a:lnTo>
                    <a:pt x="1405641" y="2185167"/>
                  </a:lnTo>
                  <a:lnTo>
                    <a:pt x="1492628" y="2157431"/>
                  </a:lnTo>
                  <a:lnTo>
                    <a:pt x="1577093" y="2122764"/>
                  </a:lnTo>
                  <a:lnTo>
                    <a:pt x="1657192" y="2082042"/>
                  </a:lnTo>
                  <a:lnTo>
                    <a:pt x="1732755" y="2035630"/>
                  </a:lnTo>
                  <a:lnTo>
                    <a:pt x="1803610" y="1983897"/>
                  </a:lnTo>
                  <a:lnTo>
                    <a:pt x="1869586" y="1927208"/>
                  </a:lnTo>
                  <a:lnTo>
                    <a:pt x="1930513" y="1865931"/>
                  </a:lnTo>
                  <a:lnTo>
                    <a:pt x="1986218" y="1800433"/>
                  </a:lnTo>
                  <a:lnTo>
                    <a:pt x="2036532" y="1731080"/>
                  </a:lnTo>
                  <a:lnTo>
                    <a:pt x="2081282" y="1658240"/>
                  </a:lnTo>
                  <a:lnTo>
                    <a:pt x="2120298" y="1582279"/>
                  </a:lnTo>
                  <a:lnTo>
                    <a:pt x="2153409" y="1503565"/>
                  </a:lnTo>
                  <a:lnTo>
                    <a:pt x="2180444" y="1422464"/>
                  </a:lnTo>
                  <a:lnTo>
                    <a:pt x="2201230" y="1339342"/>
                  </a:lnTo>
                  <a:lnTo>
                    <a:pt x="2215599" y="1254568"/>
                  </a:lnTo>
                  <a:lnTo>
                    <a:pt x="2223377" y="1168508"/>
                  </a:lnTo>
                  <a:lnTo>
                    <a:pt x="2224395" y="1081528"/>
                  </a:lnTo>
                  <a:lnTo>
                    <a:pt x="2218480" y="993997"/>
                  </a:lnTo>
                  <a:lnTo>
                    <a:pt x="2205463" y="906280"/>
                  </a:lnTo>
                  <a:lnTo>
                    <a:pt x="2185171" y="818744"/>
                  </a:lnTo>
                  <a:lnTo>
                    <a:pt x="2157435" y="731757"/>
                  </a:lnTo>
                  <a:lnTo>
                    <a:pt x="2122768" y="647292"/>
                  </a:lnTo>
                  <a:lnTo>
                    <a:pt x="2082046" y="567193"/>
                  </a:lnTo>
                  <a:lnTo>
                    <a:pt x="2035634" y="491630"/>
                  </a:lnTo>
                  <a:lnTo>
                    <a:pt x="1983901" y="420776"/>
                  </a:lnTo>
                  <a:lnTo>
                    <a:pt x="1927212" y="354800"/>
                  </a:lnTo>
                  <a:lnTo>
                    <a:pt x="1865935" y="293874"/>
                  </a:lnTo>
                  <a:lnTo>
                    <a:pt x="1800437" y="238169"/>
                  </a:lnTo>
                  <a:lnTo>
                    <a:pt x="1731084" y="187856"/>
                  </a:lnTo>
                  <a:lnTo>
                    <a:pt x="1658244" y="143107"/>
                  </a:lnTo>
                  <a:lnTo>
                    <a:pt x="1582283" y="104091"/>
                  </a:lnTo>
                  <a:lnTo>
                    <a:pt x="1503569" y="70981"/>
                  </a:lnTo>
                  <a:lnTo>
                    <a:pt x="1422468" y="43948"/>
                  </a:lnTo>
                  <a:lnTo>
                    <a:pt x="1339346" y="23162"/>
                  </a:lnTo>
                  <a:lnTo>
                    <a:pt x="1254572" y="8794"/>
                  </a:lnTo>
                  <a:lnTo>
                    <a:pt x="1168512" y="1017"/>
                  </a:lnTo>
                  <a:lnTo>
                    <a:pt x="1081532" y="0"/>
                  </a:lnTo>
                  <a:close/>
                </a:path>
              </a:pathLst>
            </a:custGeom>
            <a:solidFill>
              <a:srgbClr val="F47B23"/>
            </a:solidFill>
          </p:spPr>
          <p:txBody>
            <a:bodyPr wrap="square" lIns="0" tIns="0" rIns="0" bIns="0" rtlCol="0"/>
            <a:lstStyle/>
            <a:p>
              <a:endParaRPr b="1"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34C91A01-9BA5-B40E-9EA0-52F112ABB722}"/>
                </a:ext>
              </a:extLst>
            </p:cNvPr>
            <p:cNvSpPr/>
            <p:nvPr userDrawn="1"/>
          </p:nvSpPr>
          <p:spPr>
            <a:xfrm rot="16200000" flipV="1">
              <a:off x="7211181" y="3016797"/>
              <a:ext cx="673172" cy="673172"/>
            </a:xfrm>
            <a:custGeom>
              <a:avLst/>
              <a:gdLst/>
              <a:ahLst/>
              <a:cxnLst/>
              <a:rect l="l" t="t" r="r" b="b"/>
              <a:pathLst>
                <a:path w="2667634" h="2667634">
                  <a:moveTo>
                    <a:pt x="1296830" y="0"/>
                  </a:moveTo>
                  <a:lnTo>
                    <a:pt x="1191873" y="7091"/>
                  </a:lnTo>
                  <a:lnTo>
                    <a:pt x="1086694" y="22699"/>
                  </a:lnTo>
                  <a:lnTo>
                    <a:pt x="981733" y="47030"/>
                  </a:lnTo>
                  <a:lnTo>
                    <a:pt x="877429" y="80287"/>
                  </a:lnTo>
                  <a:lnTo>
                    <a:pt x="776151" y="121854"/>
                  </a:lnTo>
                  <a:lnTo>
                    <a:pt x="680108" y="170683"/>
                  </a:lnTo>
                  <a:lnTo>
                    <a:pt x="589504" y="226333"/>
                  </a:lnTo>
                  <a:lnTo>
                    <a:pt x="504544" y="288365"/>
                  </a:lnTo>
                  <a:lnTo>
                    <a:pt x="425435" y="356338"/>
                  </a:lnTo>
                  <a:lnTo>
                    <a:pt x="352380" y="429813"/>
                  </a:lnTo>
                  <a:lnTo>
                    <a:pt x="285586" y="508350"/>
                  </a:lnTo>
                  <a:lnTo>
                    <a:pt x="225257" y="591509"/>
                  </a:lnTo>
                  <a:lnTo>
                    <a:pt x="171599" y="678850"/>
                  </a:lnTo>
                  <a:lnTo>
                    <a:pt x="124816" y="769932"/>
                  </a:lnTo>
                  <a:lnTo>
                    <a:pt x="85114" y="864317"/>
                  </a:lnTo>
                  <a:lnTo>
                    <a:pt x="52698" y="961563"/>
                  </a:lnTo>
                  <a:lnTo>
                    <a:pt x="27774" y="1061231"/>
                  </a:lnTo>
                  <a:lnTo>
                    <a:pt x="10546" y="1162881"/>
                  </a:lnTo>
                  <a:lnTo>
                    <a:pt x="1219" y="1266073"/>
                  </a:lnTo>
                  <a:lnTo>
                    <a:pt x="0" y="1370367"/>
                  </a:lnTo>
                  <a:lnTo>
                    <a:pt x="7092" y="1475323"/>
                  </a:lnTo>
                  <a:lnTo>
                    <a:pt x="22701" y="1580501"/>
                  </a:lnTo>
                  <a:lnTo>
                    <a:pt x="47032" y="1685462"/>
                  </a:lnTo>
                  <a:lnTo>
                    <a:pt x="80291" y="1789764"/>
                  </a:lnTo>
                  <a:lnTo>
                    <a:pt x="121858" y="1891042"/>
                  </a:lnTo>
                  <a:lnTo>
                    <a:pt x="170686" y="1987085"/>
                  </a:lnTo>
                  <a:lnTo>
                    <a:pt x="226336" y="2077689"/>
                  </a:lnTo>
                  <a:lnTo>
                    <a:pt x="288368" y="2162649"/>
                  </a:lnTo>
                  <a:lnTo>
                    <a:pt x="356341" y="2241758"/>
                  </a:lnTo>
                  <a:lnTo>
                    <a:pt x="429815" y="2314813"/>
                  </a:lnTo>
                  <a:lnTo>
                    <a:pt x="508352" y="2381607"/>
                  </a:lnTo>
                  <a:lnTo>
                    <a:pt x="591510" y="2441936"/>
                  </a:lnTo>
                  <a:lnTo>
                    <a:pt x="678850" y="2495594"/>
                  </a:lnTo>
                  <a:lnTo>
                    <a:pt x="769932" y="2542377"/>
                  </a:lnTo>
                  <a:lnTo>
                    <a:pt x="864316" y="2582079"/>
                  </a:lnTo>
                  <a:lnTo>
                    <a:pt x="961562" y="2614495"/>
                  </a:lnTo>
                  <a:lnTo>
                    <a:pt x="1061230" y="2639419"/>
                  </a:lnTo>
                  <a:lnTo>
                    <a:pt x="1162881" y="2656647"/>
                  </a:lnTo>
                  <a:lnTo>
                    <a:pt x="1266073" y="2665974"/>
                  </a:lnTo>
                  <a:lnTo>
                    <a:pt x="1370367" y="2667194"/>
                  </a:lnTo>
                  <a:lnTo>
                    <a:pt x="1475324" y="2660101"/>
                  </a:lnTo>
                  <a:lnTo>
                    <a:pt x="1580503" y="2644492"/>
                  </a:lnTo>
                  <a:lnTo>
                    <a:pt x="1685464" y="2620161"/>
                  </a:lnTo>
                  <a:lnTo>
                    <a:pt x="1789768" y="2586902"/>
                  </a:lnTo>
                  <a:lnTo>
                    <a:pt x="1891046" y="2545335"/>
                  </a:lnTo>
                  <a:lnTo>
                    <a:pt x="1987089" y="2496507"/>
                  </a:lnTo>
                  <a:lnTo>
                    <a:pt x="2077693" y="2440856"/>
                  </a:lnTo>
                  <a:lnTo>
                    <a:pt x="2162652" y="2378824"/>
                  </a:lnTo>
                  <a:lnTo>
                    <a:pt x="2241761" y="2310851"/>
                  </a:lnTo>
                  <a:lnTo>
                    <a:pt x="2314815" y="2237376"/>
                  </a:lnTo>
                  <a:lnTo>
                    <a:pt x="2381609" y="2158839"/>
                  </a:lnTo>
                  <a:lnTo>
                    <a:pt x="2441937" y="2075680"/>
                  </a:lnTo>
                  <a:lnTo>
                    <a:pt x="2495595" y="1988339"/>
                  </a:lnTo>
                  <a:lnTo>
                    <a:pt x="2542377" y="1897257"/>
                  </a:lnTo>
                  <a:lnTo>
                    <a:pt x="2582079" y="1802872"/>
                  </a:lnTo>
                  <a:lnTo>
                    <a:pt x="2614494" y="1705626"/>
                  </a:lnTo>
                  <a:lnTo>
                    <a:pt x="2639419" y="1605958"/>
                  </a:lnTo>
                  <a:lnTo>
                    <a:pt x="2656647" y="1504308"/>
                  </a:lnTo>
                  <a:lnTo>
                    <a:pt x="2665973" y="1401116"/>
                  </a:lnTo>
                  <a:lnTo>
                    <a:pt x="2667194" y="1296822"/>
                  </a:lnTo>
                  <a:lnTo>
                    <a:pt x="2660102" y="1191866"/>
                  </a:lnTo>
                  <a:lnTo>
                    <a:pt x="2644494" y="1086688"/>
                  </a:lnTo>
                  <a:lnTo>
                    <a:pt x="2620163" y="981727"/>
                  </a:lnTo>
                  <a:lnTo>
                    <a:pt x="2586906" y="877425"/>
                  </a:lnTo>
                  <a:lnTo>
                    <a:pt x="2545339" y="776147"/>
                  </a:lnTo>
                  <a:lnTo>
                    <a:pt x="2496511" y="680104"/>
                  </a:lnTo>
                  <a:lnTo>
                    <a:pt x="2440861" y="589500"/>
                  </a:lnTo>
                  <a:lnTo>
                    <a:pt x="2378830" y="504541"/>
                  </a:lnTo>
                  <a:lnTo>
                    <a:pt x="2310856" y="425432"/>
                  </a:lnTo>
                  <a:lnTo>
                    <a:pt x="2237382" y="352378"/>
                  </a:lnTo>
                  <a:lnTo>
                    <a:pt x="2158845" y="285584"/>
                  </a:lnTo>
                  <a:lnTo>
                    <a:pt x="2075687" y="225256"/>
                  </a:lnTo>
                  <a:lnTo>
                    <a:pt x="1988347" y="171598"/>
                  </a:lnTo>
                  <a:lnTo>
                    <a:pt x="1897265" y="124816"/>
                  </a:lnTo>
                  <a:lnTo>
                    <a:pt x="1802881" y="85114"/>
                  </a:lnTo>
                  <a:lnTo>
                    <a:pt x="1705635" y="52699"/>
                  </a:lnTo>
                  <a:lnTo>
                    <a:pt x="1605967" y="27775"/>
                  </a:lnTo>
                  <a:lnTo>
                    <a:pt x="1504317" y="10546"/>
                  </a:lnTo>
                  <a:lnTo>
                    <a:pt x="1401124" y="1220"/>
                  </a:lnTo>
                  <a:lnTo>
                    <a:pt x="1296830" y="0"/>
                  </a:lnTo>
                  <a:close/>
                </a:path>
              </a:pathLst>
            </a:custGeom>
            <a:solidFill>
              <a:srgbClr val="F8AC27"/>
            </a:solidFill>
          </p:spPr>
          <p:txBody>
            <a:bodyPr wrap="square" lIns="0" tIns="0" rIns="0" bIns="0" rtlCol="0"/>
            <a:lstStyle/>
            <a:p>
              <a:endParaRPr b="1"/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20F2DC27-FAB4-411F-5F66-3C6F93E524CB}"/>
              </a:ext>
            </a:extLst>
          </p:cNvPr>
          <p:cNvSpPr/>
          <p:nvPr userDrawn="1"/>
        </p:nvSpPr>
        <p:spPr>
          <a:xfrm>
            <a:off x="428" y="5614835"/>
            <a:ext cx="12186507" cy="1242925"/>
          </a:xfrm>
          <a:prstGeom prst="rect">
            <a:avLst/>
          </a:prstGeom>
          <a:gradFill flip="none" rotWithShape="1">
            <a:gsLst>
              <a:gs pos="0">
                <a:srgbClr val="F47B23"/>
              </a:gs>
              <a:gs pos="100000">
                <a:srgbClr val="F8AC27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5BC4AD4-F946-B86F-239B-FA9168F2C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6646" y="5808311"/>
            <a:ext cx="2891562" cy="8559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7F0737-761D-506F-8DBC-44815E975A29}"/>
              </a:ext>
            </a:extLst>
          </p:cNvPr>
          <p:cNvSpPr txBox="1"/>
          <p:nvPr userDrawn="1"/>
        </p:nvSpPr>
        <p:spPr>
          <a:xfrm>
            <a:off x="1136266" y="1919102"/>
            <a:ext cx="991482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it-IT" sz="2800" b="1" dirty="0">
                <a:solidFill>
                  <a:srgbClr val="1E406A"/>
                </a:solidFill>
                <a:latin typeface="+mj-lt"/>
              </a:rPr>
              <a:t>Cluster lombardo scienze della vita</a:t>
            </a: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</a:rPr>
              <a:t>20122 Milano, via Pantano 9</a:t>
            </a: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</a:rPr>
              <a:t>T +39 02 58370482</a:t>
            </a: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cluster@lombardialifesciences.it</a:t>
            </a:r>
            <a:endParaRPr lang="it-IT" dirty="0">
              <a:solidFill>
                <a:schemeClr val="bg1">
                  <a:lumMod val="50000"/>
                </a:schemeClr>
              </a:solidFill>
              <a:latin typeface="+mj-lt"/>
              <a:ea typeface="+mn-ea"/>
            </a:endParaRP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</a:rPr>
              <a:t>www.lombardialifesciences.it</a:t>
            </a:r>
          </a:p>
        </p:txBody>
      </p:sp>
    </p:spTree>
    <p:extLst>
      <p:ext uri="{BB962C8B-B14F-4D97-AF65-F5344CB8AC3E}">
        <p14:creationId xmlns:p14="http://schemas.microsoft.com/office/powerpoint/2010/main" val="196078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E30A9CC1-DE44-A3FD-8635-DA559DC18E81}"/>
              </a:ext>
            </a:extLst>
          </p:cNvPr>
          <p:cNvSpPr txBox="1">
            <a:spLocks/>
          </p:cNvSpPr>
          <p:nvPr userDrawn="1"/>
        </p:nvSpPr>
        <p:spPr>
          <a:xfrm>
            <a:off x="510364" y="467592"/>
            <a:ext cx="11185451" cy="4748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1E406A"/>
                </a:solidFill>
                <a:latin typeface="Gotham-Bold"/>
                <a:ea typeface="MS PGothic" pitchFamily="34" charset="-128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BFE10CD-F469-9613-4354-F194674C0614}"/>
              </a:ext>
            </a:extLst>
          </p:cNvPr>
          <p:cNvSpPr txBox="1">
            <a:spLocks/>
          </p:cNvSpPr>
          <p:nvPr userDrawn="1"/>
        </p:nvSpPr>
        <p:spPr>
          <a:xfrm>
            <a:off x="510365" y="1140890"/>
            <a:ext cx="11185450" cy="49241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5741988" algn="l"/>
              </a:tabLst>
              <a:defRPr lang="it-IT" sz="2000" kern="1200" dirty="0" smtClean="0">
                <a:solidFill>
                  <a:srgbClr val="7F7F7F"/>
                </a:solidFill>
                <a:latin typeface="Gotham Bold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dirty="0" smtClean="0">
                <a:solidFill>
                  <a:schemeClr val="bg1">
                    <a:lumMod val="50000"/>
                  </a:schemeClr>
                </a:solidFill>
                <a:latin typeface="Gotham Bold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dirty="0" smtClean="0">
                <a:solidFill>
                  <a:schemeClr val="bg1">
                    <a:lumMod val="50000"/>
                  </a:schemeClr>
                </a:solidFill>
                <a:latin typeface="Gotham Bold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dirty="0" smtClean="0">
                <a:solidFill>
                  <a:schemeClr val="bg1">
                    <a:lumMod val="50000"/>
                  </a:schemeClr>
                </a:solidFill>
                <a:latin typeface="Gotham Bold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dirty="0">
                <a:solidFill>
                  <a:schemeClr val="bg1">
                    <a:lumMod val="50000"/>
                  </a:schemeClr>
                </a:solidFill>
                <a:latin typeface="Gotham Bol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Fare clic per modificare gli stili del testo dello schema</a:t>
            </a: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A85E5770-B4CD-2EC3-62E0-40A67D10BD67}"/>
              </a:ext>
            </a:extLst>
          </p:cNvPr>
          <p:cNvSpPr/>
          <p:nvPr userDrawn="1"/>
        </p:nvSpPr>
        <p:spPr>
          <a:xfrm>
            <a:off x="11881877" y="202001"/>
            <a:ext cx="673172" cy="673172"/>
          </a:xfrm>
          <a:custGeom>
            <a:avLst/>
            <a:gdLst/>
            <a:ahLst/>
            <a:cxnLst/>
            <a:rect l="l" t="t" r="r" b="b"/>
            <a:pathLst>
              <a:path w="2224404" h="2224404">
                <a:moveTo>
                  <a:pt x="1081532" y="0"/>
                </a:moveTo>
                <a:lnTo>
                  <a:pt x="994001" y="5914"/>
                </a:lnTo>
                <a:lnTo>
                  <a:pt x="906284" y="18932"/>
                </a:lnTo>
                <a:lnTo>
                  <a:pt x="818748" y="39224"/>
                </a:lnTo>
                <a:lnTo>
                  <a:pt x="731761" y="66960"/>
                </a:lnTo>
                <a:lnTo>
                  <a:pt x="647296" y="101627"/>
                </a:lnTo>
                <a:lnTo>
                  <a:pt x="567197" y="142349"/>
                </a:lnTo>
                <a:lnTo>
                  <a:pt x="491634" y="188760"/>
                </a:lnTo>
                <a:lnTo>
                  <a:pt x="420779" y="240493"/>
                </a:lnTo>
                <a:lnTo>
                  <a:pt x="354803" y="297181"/>
                </a:lnTo>
                <a:lnTo>
                  <a:pt x="293876" y="358458"/>
                </a:lnTo>
                <a:lnTo>
                  <a:pt x="238171" y="423955"/>
                </a:lnTo>
                <a:lnTo>
                  <a:pt x="187857" y="493307"/>
                </a:lnTo>
                <a:lnTo>
                  <a:pt x="143107" y="566146"/>
                </a:lnTo>
                <a:lnTo>
                  <a:pt x="104092" y="642106"/>
                </a:lnTo>
                <a:lnTo>
                  <a:pt x="70981" y="720820"/>
                </a:lnTo>
                <a:lnTo>
                  <a:pt x="43947" y="801921"/>
                </a:lnTo>
                <a:lnTo>
                  <a:pt x="23161" y="885041"/>
                </a:lnTo>
                <a:lnTo>
                  <a:pt x="8794" y="969815"/>
                </a:lnTo>
                <a:lnTo>
                  <a:pt x="1016" y="1055874"/>
                </a:lnTo>
                <a:lnTo>
                  <a:pt x="0" y="1142853"/>
                </a:lnTo>
                <a:lnTo>
                  <a:pt x="5915" y="1230385"/>
                </a:lnTo>
                <a:lnTo>
                  <a:pt x="18933" y="1318101"/>
                </a:lnTo>
                <a:lnTo>
                  <a:pt x="39226" y="1405637"/>
                </a:lnTo>
                <a:lnTo>
                  <a:pt x="66964" y="1492624"/>
                </a:lnTo>
                <a:lnTo>
                  <a:pt x="101631" y="1577089"/>
                </a:lnTo>
                <a:lnTo>
                  <a:pt x="142353" y="1657188"/>
                </a:lnTo>
                <a:lnTo>
                  <a:pt x="188764" y="1732751"/>
                </a:lnTo>
                <a:lnTo>
                  <a:pt x="240497" y="1803606"/>
                </a:lnTo>
                <a:lnTo>
                  <a:pt x="297185" y="1869582"/>
                </a:lnTo>
                <a:lnTo>
                  <a:pt x="358462" y="1930509"/>
                </a:lnTo>
                <a:lnTo>
                  <a:pt x="423959" y="1986214"/>
                </a:lnTo>
                <a:lnTo>
                  <a:pt x="493311" y="2036528"/>
                </a:lnTo>
                <a:lnTo>
                  <a:pt x="566150" y="2081278"/>
                </a:lnTo>
                <a:lnTo>
                  <a:pt x="642111" y="2120294"/>
                </a:lnTo>
                <a:lnTo>
                  <a:pt x="720824" y="2153405"/>
                </a:lnTo>
                <a:lnTo>
                  <a:pt x="801925" y="2180440"/>
                </a:lnTo>
                <a:lnTo>
                  <a:pt x="885045" y="2201226"/>
                </a:lnTo>
                <a:lnTo>
                  <a:pt x="969819" y="2215595"/>
                </a:lnTo>
                <a:lnTo>
                  <a:pt x="1055879" y="2223373"/>
                </a:lnTo>
                <a:lnTo>
                  <a:pt x="1142857" y="2224391"/>
                </a:lnTo>
                <a:lnTo>
                  <a:pt x="1230389" y="2218476"/>
                </a:lnTo>
                <a:lnTo>
                  <a:pt x="1318105" y="2205459"/>
                </a:lnTo>
                <a:lnTo>
                  <a:pt x="1405641" y="2185167"/>
                </a:lnTo>
                <a:lnTo>
                  <a:pt x="1492628" y="2157431"/>
                </a:lnTo>
                <a:lnTo>
                  <a:pt x="1577093" y="2122764"/>
                </a:lnTo>
                <a:lnTo>
                  <a:pt x="1657192" y="2082042"/>
                </a:lnTo>
                <a:lnTo>
                  <a:pt x="1732755" y="2035630"/>
                </a:lnTo>
                <a:lnTo>
                  <a:pt x="1803610" y="1983897"/>
                </a:lnTo>
                <a:lnTo>
                  <a:pt x="1869586" y="1927208"/>
                </a:lnTo>
                <a:lnTo>
                  <a:pt x="1930513" y="1865931"/>
                </a:lnTo>
                <a:lnTo>
                  <a:pt x="1986218" y="1800433"/>
                </a:lnTo>
                <a:lnTo>
                  <a:pt x="2036532" y="1731080"/>
                </a:lnTo>
                <a:lnTo>
                  <a:pt x="2081282" y="1658240"/>
                </a:lnTo>
                <a:lnTo>
                  <a:pt x="2120298" y="1582279"/>
                </a:lnTo>
                <a:lnTo>
                  <a:pt x="2153409" y="1503565"/>
                </a:lnTo>
                <a:lnTo>
                  <a:pt x="2180444" y="1422464"/>
                </a:lnTo>
                <a:lnTo>
                  <a:pt x="2201230" y="1339342"/>
                </a:lnTo>
                <a:lnTo>
                  <a:pt x="2215599" y="1254568"/>
                </a:lnTo>
                <a:lnTo>
                  <a:pt x="2223377" y="1168508"/>
                </a:lnTo>
                <a:lnTo>
                  <a:pt x="2224395" y="1081528"/>
                </a:lnTo>
                <a:lnTo>
                  <a:pt x="2218480" y="993997"/>
                </a:lnTo>
                <a:lnTo>
                  <a:pt x="2205463" y="906280"/>
                </a:lnTo>
                <a:lnTo>
                  <a:pt x="2185171" y="818744"/>
                </a:lnTo>
                <a:lnTo>
                  <a:pt x="2157435" y="731757"/>
                </a:lnTo>
                <a:lnTo>
                  <a:pt x="2122768" y="647292"/>
                </a:lnTo>
                <a:lnTo>
                  <a:pt x="2082046" y="567193"/>
                </a:lnTo>
                <a:lnTo>
                  <a:pt x="2035634" y="491630"/>
                </a:lnTo>
                <a:lnTo>
                  <a:pt x="1983901" y="420776"/>
                </a:lnTo>
                <a:lnTo>
                  <a:pt x="1927212" y="354800"/>
                </a:lnTo>
                <a:lnTo>
                  <a:pt x="1865935" y="293874"/>
                </a:lnTo>
                <a:lnTo>
                  <a:pt x="1800437" y="238169"/>
                </a:lnTo>
                <a:lnTo>
                  <a:pt x="1731084" y="187856"/>
                </a:lnTo>
                <a:lnTo>
                  <a:pt x="1658244" y="143107"/>
                </a:lnTo>
                <a:lnTo>
                  <a:pt x="1582283" y="104091"/>
                </a:lnTo>
                <a:lnTo>
                  <a:pt x="1503569" y="70981"/>
                </a:lnTo>
                <a:lnTo>
                  <a:pt x="1422468" y="43948"/>
                </a:lnTo>
                <a:lnTo>
                  <a:pt x="1339346" y="23162"/>
                </a:lnTo>
                <a:lnTo>
                  <a:pt x="1254572" y="8794"/>
                </a:lnTo>
                <a:lnTo>
                  <a:pt x="1168512" y="1017"/>
                </a:lnTo>
                <a:lnTo>
                  <a:pt x="1081532" y="0"/>
                </a:lnTo>
                <a:close/>
              </a:path>
            </a:pathLst>
          </a:custGeom>
          <a:solidFill>
            <a:srgbClr val="F47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2">
            <a:extLst>
              <a:ext uri="{FF2B5EF4-FFF2-40B4-BE49-F238E27FC236}">
                <a16:creationId xmlns:a16="http://schemas.microsoft.com/office/drawing/2014/main" id="{9CC25FAF-6DFF-C6DD-7A50-D06EFDD1C4C0}"/>
              </a:ext>
            </a:extLst>
          </p:cNvPr>
          <p:cNvSpPr/>
          <p:nvPr userDrawn="1"/>
        </p:nvSpPr>
        <p:spPr>
          <a:xfrm flipV="1">
            <a:off x="8821317" y="67266"/>
            <a:ext cx="685012" cy="685012"/>
          </a:xfrm>
          <a:custGeom>
            <a:avLst/>
            <a:gdLst/>
            <a:ahLst/>
            <a:cxnLst/>
            <a:rect l="l" t="t" r="r" b="b"/>
            <a:pathLst>
              <a:path w="2667634" h="2667634">
                <a:moveTo>
                  <a:pt x="1296830" y="0"/>
                </a:moveTo>
                <a:lnTo>
                  <a:pt x="1191873" y="7091"/>
                </a:lnTo>
                <a:lnTo>
                  <a:pt x="1086694" y="22699"/>
                </a:lnTo>
                <a:lnTo>
                  <a:pt x="981733" y="47030"/>
                </a:lnTo>
                <a:lnTo>
                  <a:pt x="877429" y="80287"/>
                </a:lnTo>
                <a:lnTo>
                  <a:pt x="776151" y="121854"/>
                </a:lnTo>
                <a:lnTo>
                  <a:pt x="680108" y="170683"/>
                </a:lnTo>
                <a:lnTo>
                  <a:pt x="589504" y="226333"/>
                </a:lnTo>
                <a:lnTo>
                  <a:pt x="504544" y="288365"/>
                </a:lnTo>
                <a:lnTo>
                  <a:pt x="425435" y="356338"/>
                </a:lnTo>
                <a:lnTo>
                  <a:pt x="352380" y="429813"/>
                </a:lnTo>
                <a:lnTo>
                  <a:pt x="285586" y="508350"/>
                </a:lnTo>
                <a:lnTo>
                  <a:pt x="225257" y="591509"/>
                </a:lnTo>
                <a:lnTo>
                  <a:pt x="171599" y="678850"/>
                </a:lnTo>
                <a:lnTo>
                  <a:pt x="124816" y="769932"/>
                </a:lnTo>
                <a:lnTo>
                  <a:pt x="85114" y="864317"/>
                </a:lnTo>
                <a:lnTo>
                  <a:pt x="52698" y="961563"/>
                </a:lnTo>
                <a:lnTo>
                  <a:pt x="27774" y="1061231"/>
                </a:lnTo>
                <a:lnTo>
                  <a:pt x="10546" y="1162881"/>
                </a:lnTo>
                <a:lnTo>
                  <a:pt x="1219" y="1266073"/>
                </a:lnTo>
                <a:lnTo>
                  <a:pt x="0" y="1370367"/>
                </a:lnTo>
                <a:lnTo>
                  <a:pt x="7092" y="1475323"/>
                </a:lnTo>
                <a:lnTo>
                  <a:pt x="22701" y="1580501"/>
                </a:lnTo>
                <a:lnTo>
                  <a:pt x="47032" y="1685462"/>
                </a:lnTo>
                <a:lnTo>
                  <a:pt x="80291" y="1789764"/>
                </a:lnTo>
                <a:lnTo>
                  <a:pt x="121858" y="1891042"/>
                </a:lnTo>
                <a:lnTo>
                  <a:pt x="170686" y="1987085"/>
                </a:lnTo>
                <a:lnTo>
                  <a:pt x="226336" y="2077689"/>
                </a:lnTo>
                <a:lnTo>
                  <a:pt x="288368" y="2162649"/>
                </a:lnTo>
                <a:lnTo>
                  <a:pt x="356341" y="2241758"/>
                </a:lnTo>
                <a:lnTo>
                  <a:pt x="429815" y="2314813"/>
                </a:lnTo>
                <a:lnTo>
                  <a:pt x="508352" y="2381607"/>
                </a:lnTo>
                <a:lnTo>
                  <a:pt x="591510" y="2441936"/>
                </a:lnTo>
                <a:lnTo>
                  <a:pt x="678850" y="2495594"/>
                </a:lnTo>
                <a:lnTo>
                  <a:pt x="769932" y="2542377"/>
                </a:lnTo>
                <a:lnTo>
                  <a:pt x="864316" y="2582079"/>
                </a:lnTo>
                <a:lnTo>
                  <a:pt x="961562" y="2614495"/>
                </a:lnTo>
                <a:lnTo>
                  <a:pt x="1061230" y="2639419"/>
                </a:lnTo>
                <a:lnTo>
                  <a:pt x="1162881" y="2656647"/>
                </a:lnTo>
                <a:lnTo>
                  <a:pt x="1266073" y="2665974"/>
                </a:lnTo>
                <a:lnTo>
                  <a:pt x="1370367" y="2667194"/>
                </a:lnTo>
                <a:lnTo>
                  <a:pt x="1475324" y="2660101"/>
                </a:lnTo>
                <a:lnTo>
                  <a:pt x="1580503" y="2644492"/>
                </a:lnTo>
                <a:lnTo>
                  <a:pt x="1685464" y="2620161"/>
                </a:lnTo>
                <a:lnTo>
                  <a:pt x="1789768" y="2586902"/>
                </a:lnTo>
                <a:lnTo>
                  <a:pt x="1891046" y="2545335"/>
                </a:lnTo>
                <a:lnTo>
                  <a:pt x="1987089" y="2496507"/>
                </a:lnTo>
                <a:lnTo>
                  <a:pt x="2077693" y="2440856"/>
                </a:lnTo>
                <a:lnTo>
                  <a:pt x="2162652" y="2378824"/>
                </a:lnTo>
                <a:lnTo>
                  <a:pt x="2241761" y="2310851"/>
                </a:lnTo>
                <a:lnTo>
                  <a:pt x="2314815" y="2237376"/>
                </a:lnTo>
                <a:lnTo>
                  <a:pt x="2381609" y="2158839"/>
                </a:lnTo>
                <a:lnTo>
                  <a:pt x="2441937" y="2075680"/>
                </a:lnTo>
                <a:lnTo>
                  <a:pt x="2495595" y="1988339"/>
                </a:lnTo>
                <a:lnTo>
                  <a:pt x="2542377" y="1897257"/>
                </a:lnTo>
                <a:lnTo>
                  <a:pt x="2582079" y="1802872"/>
                </a:lnTo>
                <a:lnTo>
                  <a:pt x="2614494" y="1705626"/>
                </a:lnTo>
                <a:lnTo>
                  <a:pt x="2639419" y="1605958"/>
                </a:lnTo>
                <a:lnTo>
                  <a:pt x="2656647" y="1504308"/>
                </a:lnTo>
                <a:lnTo>
                  <a:pt x="2665973" y="1401116"/>
                </a:lnTo>
                <a:lnTo>
                  <a:pt x="2667194" y="1296822"/>
                </a:lnTo>
                <a:lnTo>
                  <a:pt x="2660102" y="1191866"/>
                </a:lnTo>
                <a:lnTo>
                  <a:pt x="2644494" y="1086688"/>
                </a:lnTo>
                <a:lnTo>
                  <a:pt x="2620163" y="981727"/>
                </a:lnTo>
                <a:lnTo>
                  <a:pt x="2586906" y="877425"/>
                </a:lnTo>
                <a:lnTo>
                  <a:pt x="2545339" y="776147"/>
                </a:lnTo>
                <a:lnTo>
                  <a:pt x="2496511" y="680104"/>
                </a:lnTo>
                <a:lnTo>
                  <a:pt x="2440861" y="589500"/>
                </a:lnTo>
                <a:lnTo>
                  <a:pt x="2378830" y="504541"/>
                </a:lnTo>
                <a:lnTo>
                  <a:pt x="2310856" y="425432"/>
                </a:lnTo>
                <a:lnTo>
                  <a:pt x="2237382" y="352378"/>
                </a:lnTo>
                <a:lnTo>
                  <a:pt x="2158845" y="285584"/>
                </a:lnTo>
                <a:lnTo>
                  <a:pt x="2075687" y="225256"/>
                </a:lnTo>
                <a:lnTo>
                  <a:pt x="1988347" y="171598"/>
                </a:lnTo>
                <a:lnTo>
                  <a:pt x="1897265" y="124816"/>
                </a:lnTo>
                <a:lnTo>
                  <a:pt x="1802881" y="85114"/>
                </a:lnTo>
                <a:lnTo>
                  <a:pt x="1705635" y="52699"/>
                </a:lnTo>
                <a:lnTo>
                  <a:pt x="1605967" y="27775"/>
                </a:lnTo>
                <a:lnTo>
                  <a:pt x="1504317" y="10546"/>
                </a:lnTo>
                <a:lnTo>
                  <a:pt x="1401124" y="1220"/>
                </a:lnTo>
                <a:lnTo>
                  <a:pt x="1296830" y="0"/>
                </a:lnTo>
                <a:close/>
              </a:path>
            </a:pathLst>
          </a:custGeom>
          <a:solidFill>
            <a:srgbClr val="F8AC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F4DC298C-7642-24BC-A8CA-231514489CB4}"/>
              </a:ext>
            </a:extLst>
          </p:cNvPr>
          <p:cNvSpPr/>
          <p:nvPr userDrawn="1"/>
        </p:nvSpPr>
        <p:spPr>
          <a:xfrm>
            <a:off x="10010923" y="-353861"/>
            <a:ext cx="1163462" cy="1163462"/>
          </a:xfrm>
          <a:custGeom>
            <a:avLst/>
            <a:gdLst/>
            <a:ahLst/>
            <a:cxnLst/>
            <a:rect l="l" t="t" r="r" b="b"/>
            <a:pathLst>
              <a:path w="2162175" h="2162175">
                <a:moveTo>
                  <a:pt x="1051159" y="0"/>
                </a:moveTo>
                <a:lnTo>
                  <a:pt x="966085" y="5749"/>
                </a:lnTo>
                <a:lnTo>
                  <a:pt x="880831" y="18401"/>
                </a:lnTo>
                <a:lnTo>
                  <a:pt x="795753" y="38124"/>
                </a:lnTo>
                <a:lnTo>
                  <a:pt x="711208" y="65082"/>
                </a:lnTo>
                <a:lnTo>
                  <a:pt x="629116" y="98775"/>
                </a:lnTo>
                <a:lnTo>
                  <a:pt x="551267" y="138353"/>
                </a:lnTo>
                <a:lnTo>
                  <a:pt x="477827" y="183460"/>
                </a:lnTo>
                <a:lnTo>
                  <a:pt x="408963" y="233740"/>
                </a:lnTo>
                <a:lnTo>
                  <a:pt x="344840" y="288836"/>
                </a:lnTo>
                <a:lnTo>
                  <a:pt x="285625" y="348392"/>
                </a:lnTo>
                <a:lnTo>
                  <a:pt x="231484" y="412050"/>
                </a:lnTo>
                <a:lnTo>
                  <a:pt x="182584" y="479455"/>
                </a:lnTo>
                <a:lnTo>
                  <a:pt x="139091" y="550250"/>
                </a:lnTo>
                <a:lnTo>
                  <a:pt x="101170" y="624077"/>
                </a:lnTo>
                <a:lnTo>
                  <a:pt x="68990" y="700581"/>
                </a:lnTo>
                <a:lnTo>
                  <a:pt x="42715" y="779405"/>
                </a:lnTo>
                <a:lnTo>
                  <a:pt x="22512" y="860191"/>
                </a:lnTo>
                <a:lnTo>
                  <a:pt x="8548" y="942585"/>
                </a:lnTo>
                <a:lnTo>
                  <a:pt x="988" y="1026229"/>
                </a:lnTo>
                <a:lnTo>
                  <a:pt x="0" y="1110766"/>
                </a:lnTo>
                <a:lnTo>
                  <a:pt x="5748" y="1195839"/>
                </a:lnTo>
                <a:lnTo>
                  <a:pt x="18400" y="1281093"/>
                </a:lnTo>
                <a:lnTo>
                  <a:pt x="38123" y="1366171"/>
                </a:lnTo>
                <a:lnTo>
                  <a:pt x="65081" y="1450715"/>
                </a:lnTo>
                <a:lnTo>
                  <a:pt x="98774" y="1532809"/>
                </a:lnTo>
                <a:lnTo>
                  <a:pt x="138352" y="1610659"/>
                </a:lnTo>
                <a:lnTo>
                  <a:pt x="183459" y="1684100"/>
                </a:lnTo>
                <a:lnTo>
                  <a:pt x="233739" y="1752965"/>
                </a:lnTo>
                <a:lnTo>
                  <a:pt x="288835" y="1817088"/>
                </a:lnTo>
                <a:lnTo>
                  <a:pt x="348391" y="1876304"/>
                </a:lnTo>
                <a:lnTo>
                  <a:pt x="412049" y="1930445"/>
                </a:lnTo>
                <a:lnTo>
                  <a:pt x="479454" y="1979345"/>
                </a:lnTo>
                <a:lnTo>
                  <a:pt x="550249" y="2022838"/>
                </a:lnTo>
                <a:lnTo>
                  <a:pt x="624076" y="2060758"/>
                </a:lnTo>
                <a:lnTo>
                  <a:pt x="700580" y="2092939"/>
                </a:lnTo>
                <a:lnTo>
                  <a:pt x="779404" y="2119214"/>
                </a:lnTo>
                <a:lnTo>
                  <a:pt x="860190" y="2139417"/>
                </a:lnTo>
                <a:lnTo>
                  <a:pt x="942584" y="2153381"/>
                </a:lnTo>
                <a:lnTo>
                  <a:pt x="1026228" y="2160941"/>
                </a:lnTo>
                <a:lnTo>
                  <a:pt x="1110765" y="2161930"/>
                </a:lnTo>
                <a:lnTo>
                  <a:pt x="1195838" y="2156182"/>
                </a:lnTo>
                <a:lnTo>
                  <a:pt x="1281092" y="2143531"/>
                </a:lnTo>
                <a:lnTo>
                  <a:pt x="1366170" y="2123810"/>
                </a:lnTo>
                <a:lnTo>
                  <a:pt x="1450714" y="2096853"/>
                </a:lnTo>
                <a:lnTo>
                  <a:pt x="1532808" y="2063159"/>
                </a:lnTo>
                <a:lnTo>
                  <a:pt x="1610658" y="2023580"/>
                </a:lnTo>
                <a:lnTo>
                  <a:pt x="1684099" y="1978471"/>
                </a:lnTo>
                <a:lnTo>
                  <a:pt x="1752965" y="1928190"/>
                </a:lnTo>
                <a:lnTo>
                  <a:pt x="1817089" y="1873093"/>
                </a:lnTo>
                <a:lnTo>
                  <a:pt x="1876305" y="1813536"/>
                </a:lnTo>
                <a:lnTo>
                  <a:pt x="1930446" y="1749877"/>
                </a:lnTo>
                <a:lnTo>
                  <a:pt x="1979347" y="1682472"/>
                </a:lnTo>
                <a:lnTo>
                  <a:pt x="2022841" y="1611677"/>
                </a:lnTo>
                <a:lnTo>
                  <a:pt x="2060761" y="1537849"/>
                </a:lnTo>
                <a:lnTo>
                  <a:pt x="2092942" y="1461345"/>
                </a:lnTo>
                <a:lnTo>
                  <a:pt x="2119217" y="1382521"/>
                </a:lnTo>
                <a:lnTo>
                  <a:pt x="2139420" y="1301734"/>
                </a:lnTo>
                <a:lnTo>
                  <a:pt x="2153385" y="1219340"/>
                </a:lnTo>
                <a:lnTo>
                  <a:pt x="2160945" y="1135696"/>
                </a:lnTo>
                <a:lnTo>
                  <a:pt x="2161934" y="1051159"/>
                </a:lnTo>
                <a:lnTo>
                  <a:pt x="2156185" y="966085"/>
                </a:lnTo>
                <a:lnTo>
                  <a:pt x="2143533" y="880831"/>
                </a:lnTo>
                <a:lnTo>
                  <a:pt x="2123810" y="795754"/>
                </a:lnTo>
                <a:lnTo>
                  <a:pt x="2096852" y="711209"/>
                </a:lnTo>
                <a:lnTo>
                  <a:pt x="2063159" y="629116"/>
                </a:lnTo>
                <a:lnTo>
                  <a:pt x="2023581" y="551266"/>
                </a:lnTo>
                <a:lnTo>
                  <a:pt x="1978473" y="477825"/>
                </a:lnTo>
                <a:lnTo>
                  <a:pt x="1928193" y="408960"/>
                </a:lnTo>
                <a:lnTo>
                  <a:pt x="1873096" y="344836"/>
                </a:lnTo>
                <a:lnTo>
                  <a:pt x="1813540" y="285621"/>
                </a:lnTo>
                <a:lnTo>
                  <a:pt x="1749881" y="231480"/>
                </a:lnTo>
                <a:lnTo>
                  <a:pt x="1682475" y="182580"/>
                </a:lnTo>
                <a:lnTo>
                  <a:pt x="1611680" y="139087"/>
                </a:lnTo>
                <a:lnTo>
                  <a:pt x="1537852" y="101168"/>
                </a:lnTo>
                <a:lnTo>
                  <a:pt x="1461347" y="68987"/>
                </a:lnTo>
                <a:lnTo>
                  <a:pt x="1382523" y="42713"/>
                </a:lnTo>
                <a:lnTo>
                  <a:pt x="1301735" y="22511"/>
                </a:lnTo>
                <a:lnTo>
                  <a:pt x="1219341" y="8547"/>
                </a:lnTo>
                <a:lnTo>
                  <a:pt x="1135697" y="988"/>
                </a:lnTo>
                <a:lnTo>
                  <a:pt x="1051159" y="0"/>
                </a:lnTo>
                <a:close/>
              </a:path>
            </a:pathLst>
          </a:custGeom>
          <a:solidFill>
            <a:srgbClr val="662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1">
            <a:extLst>
              <a:ext uri="{FF2B5EF4-FFF2-40B4-BE49-F238E27FC236}">
                <a16:creationId xmlns:a16="http://schemas.microsoft.com/office/drawing/2014/main" id="{670828B6-202B-BEF4-1EA5-5A92FA6146AA}"/>
              </a:ext>
            </a:extLst>
          </p:cNvPr>
          <p:cNvSpPr/>
          <p:nvPr userDrawn="1"/>
        </p:nvSpPr>
        <p:spPr>
          <a:xfrm>
            <a:off x="9303431" y="-368465"/>
            <a:ext cx="1017860" cy="1017860"/>
          </a:xfrm>
          <a:custGeom>
            <a:avLst/>
            <a:gdLst/>
            <a:ahLst/>
            <a:cxnLst/>
            <a:rect l="l" t="t" r="r" b="b"/>
            <a:pathLst>
              <a:path w="3590925" h="3590925">
                <a:moveTo>
                  <a:pt x="1745785" y="0"/>
                </a:moveTo>
                <a:lnTo>
                  <a:pt x="1604493" y="9546"/>
                </a:lnTo>
                <a:lnTo>
                  <a:pt x="1462902" y="30559"/>
                </a:lnTo>
                <a:lnTo>
                  <a:pt x="1321605" y="63313"/>
                </a:lnTo>
                <a:lnTo>
                  <a:pt x="1181192" y="108085"/>
                </a:lnTo>
                <a:lnTo>
                  <a:pt x="1044853" y="164043"/>
                </a:lnTo>
                <a:lnTo>
                  <a:pt x="915560" y="229776"/>
                </a:lnTo>
                <a:lnTo>
                  <a:pt x="793589" y="304692"/>
                </a:lnTo>
                <a:lnTo>
                  <a:pt x="679218" y="388199"/>
                </a:lnTo>
                <a:lnTo>
                  <a:pt x="572721" y="479705"/>
                </a:lnTo>
                <a:lnTo>
                  <a:pt x="474376" y="578617"/>
                </a:lnTo>
                <a:lnTo>
                  <a:pt x="384458" y="684343"/>
                </a:lnTo>
                <a:lnTo>
                  <a:pt x="303243" y="796290"/>
                </a:lnTo>
                <a:lnTo>
                  <a:pt x="231008" y="913867"/>
                </a:lnTo>
                <a:lnTo>
                  <a:pt x="168030" y="1036482"/>
                </a:lnTo>
                <a:lnTo>
                  <a:pt x="114583" y="1163541"/>
                </a:lnTo>
                <a:lnTo>
                  <a:pt x="70945" y="1294453"/>
                </a:lnTo>
                <a:lnTo>
                  <a:pt x="37391" y="1428626"/>
                </a:lnTo>
                <a:lnTo>
                  <a:pt x="14198" y="1565467"/>
                </a:lnTo>
                <a:lnTo>
                  <a:pt x="1642" y="1704383"/>
                </a:lnTo>
                <a:lnTo>
                  <a:pt x="0" y="1844783"/>
                </a:lnTo>
                <a:lnTo>
                  <a:pt x="9546" y="1986075"/>
                </a:lnTo>
                <a:lnTo>
                  <a:pt x="30558" y="2127666"/>
                </a:lnTo>
                <a:lnTo>
                  <a:pt x="63312" y="2268964"/>
                </a:lnTo>
                <a:lnTo>
                  <a:pt x="108084" y="2409376"/>
                </a:lnTo>
                <a:lnTo>
                  <a:pt x="164042" y="2545717"/>
                </a:lnTo>
                <a:lnTo>
                  <a:pt x="229775" y="2675011"/>
                </a:lnTo>
                <a:lnTo>
                  <a:pt x="304691" y="2796982"/>
                </a:lnTo>
                <a:lnTo>
                  <a:pt x="388198" y="2911355"/>
                </a:lnTo>
                <a:lnTo>
                  <a:pt x="479704" y="3017852"/>
                </a:lnTo>
                <a:lnTo>
                  <a:pt x="578616" y="3116197"/>
                </a:lnTo>
                <a:lnTo>
                  <a:pt x="684342" y="3206115"/>
                </a:lnTo>
                <a:lnTo>
                  <a:pt x="796289" y="3287330"/>
                </a:lnTo>
                <a:lnTo>
                  <a:pt x="913866" y="3359564"/>
                </a:lnTo>
                <a:lnTo>
                  <a:pt x="1036481" y="3422543"/>
                </a:lnTo>
                <a:lnTo>
                  <a:pt x="1163540" y="3475989"/>
                </a:lnTo>
                <a:lnTo>
                  <a:pt x="1294452" y="3519627"/>
                </a:lnTo>
                <a:lnTo>
                  <a:pt x="1428625" y="3553180"/>
                </a:lnTo>
                <a:lnTo>
                  <a:pt x="1565466" y="3576372"/>
                </a:lnTo>
                <a:lnTo>
                  <a:pt x="1704382" y="3588928"/>
                </a:lnTo>
                <a:lnTo>
                  <a:pt x="1844782" y="3590570"/>
                </a:lnTo>
                <a:lnTo>
                  <a:pt x="1986074" y="3581023"/>
                </a:lnTo>
                <a:lnTo>
                  <a:pt x="2127665" y="3560011"/>
                </a:lnTo>
                <a:lnTo>
                  <a:pt x="2268963" y="3527256"/>
                </a:lnTo>
                <a:lnTo>
                  <a:pt x="2409375" y="3482485"/>
                </a:lnTo>
                <a:lnTo>
                  <a:pt x="2545716" y="3426527"/>
                </a:lnTo>
                <a:lnTo>
                  <a:pt x="2675010" y="3360794"/>
                </a:lnTo>
                <a:lnTo>
                  <a:pt x="2796981" y="3285877"/>
                </a:lnTo>
                <a:lnTo>
                  <a:pt x="2911354" y="3202370"/>
                </a:lnTo>
                <a:lnTo>
                  <a:pt x="3017851" y="3110865"/>
                </a:lnTo>
                <a:lnTo>
                  <a:pt x="3116196" y="3011953"/>
                </a:lnTo>
                <a:lnTo>
                  <a:pt x="3206114" y="2906227"/>
                </a:lnTo>
                <a:lnTo>
                  <a:pt x="3287329" y="2794279"/>
                </a:lnTo>
                <a:lnTo>
                  <a:pt x="3359563" y="2676702"/>
                </a:lnTo>
                <a:lnTo>
                  <a:pt x="3422542" y="2554088"/>
                </a:lnTo>
                <a:lnTo>
                  <a:pt x="3475988" y="2427028"/>
                </a:lnTo>
                <a:lnTo>
                  <a:pt x="3519626" y="2296116"/>
                </a:lnTo>
                <a:lnTo>
                  <a:pt x="3553179" y="2161944"/>
                </a:lnTo>
                <a:lnTo>
                  <a:pt x="3576371" y="2025103"/>
                </a:lnTo>
                <a:lnTo>
                  <a:pt x="3588927" y="1886186"/>
                </a:lnTo>
                <a:lnTo>
                  <a:pt x="3590569" y="1745786"/>
                </a:lnTo>
                <a:lnTo>
                  <a:pt x="3581022" y="1604494"/>
                </a:lnTo>
                <a:lnTo>
                  <a:pt x="3560010" y="1462903"/>
                </a:lnTo>
                <a:lnTo>
                  <a:pt x="3527255" y="1321606"/>
                </a:lnTo>
                <a:lnTo>
                  <a:pt x="3482484" y="1181193"/>
                </a:lnTo>
                <a:lnTo>
                  <a:pt x="3426526" y="1044853"/>
                </a:lnTo>
                <a:lnTo>
                  <a:pt x="3360793" y="915558"/>
                </a:lnTo>
                <a:lnTo>
                  <a:pt x="3285876" y="793587"/>
                </a:lnTo>
                <a:lnTo>
                  <a:pt x="3202369" y="679215"/>
                </a:lnTo>
                <a:lnTo>
                  <a:pt x="3110864" y="572718"/>
                </a:lnTo>
                <a:lnTo>
                  <a:pt x="3011952" y="474372"/>
                </a:lnTo>
                <a:lnTo>
                  <a:pt x="2906226" y="384454"/>
                </a:lnTo>
                <a:lnTo>
                  <a:pt x="2794278" y="303240"/>
                </a:lnTo>
                <a:lnTo>
                  <a:pt x="2676701" y="231005"/>
                </a:lnTo>
                <a:lnTo>
                  <a:pt x="2554086" y="168027"/>
                </a:lnTo>
                <a:lnTo>
                  <a:pt x="2427027" y="114580"/>
                </a:lnTo>
                <a:lnTo>
                  <a:pt x="2296115" y="70943"/>
                </a:lnTo>
                <a:lnTo>
                  <a:pt x="2161943" y="37390"/>
                </a:lnTo>
                <a:lnTo>
                  <a:pt x="2025102" y="14197"/>
                </a:lnTo>
                <a:lnTo>
                  <a:pt x="1886185" y="1642"/>
                </a:lnTo>
                <a:lnTo>
                  <a:pt x="1745785" y="0"/>
                </a:lnTo>
                <a:close/>
              </a:path>
            </a:pathLst>
          </a:custGeom>
          <a:solidFill>
            <a:srgbClr val="D621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5">
            <a:extLst>
              <a:ext uri="{FF2B5EF4-FFF2-40B4-BE49-F238E27FC236}">
                <a16:creationId xmlns:a16="http://schemas.microsoft.com/office/drawing/2014/main" id="{77E0F2A2-8EF8-F2C3-1AC4-49D592B4A6EF}"/>
              </a:ext>
            </a:extLst>
          </p:cNvPr>
          <p:cNvSpPr/>
          <p:nvPr userDrawn="1"/>
        </p:nvSpPr>
        <p:spPr>
          <a:xfrm>
            <a:off x="10592654" y="-1117602"/>
            <a:ext cx="1843692" cy="1843692"/>
          </a:xfrm>
          <a:custGeom>
            <a:avLst/>
            <a:gdLst/>
            <a:ahLst/>
            <a:cxnLst/>
            <a:rect l="l" t="t" r="r" b="b"/>
            <a:pathLst>
              <a:path w="3230244" h="3230245">
                <a:moveTo>
                  <a:pt x="1570561" y="0"/>
                </a:moveTo>
                <a:lnTo>
                  <a:pt x="1443451" y="8588"/>
                </a:lnTo>
                <a:lnTo>
                  <a:pt x="1316073" y="27491"/>
                </a:lnTo>
                <a:lnTo>
                  <a:pt x="1188959" y="56958"/>
                </a:lnTo>
                <a:lnTo>
                  <a:pt x="1062641" y="97236"/>
                </a:lnTo>
                <a:lnTo>
                  <a:pt x="939984" y="147577"/>
                </a:lnTo>
                <a:lnTo>
                  <a:pt x="823667" y="206712"/>
                </a:lnTo>
                <a:lnTo>
                  <a:pt x="713938" y="274109"/>
                </a:lnTo>
                <a:lnTo>
                  <a:pt x="611045" y="349234"/>
                </a:lnTo>
                <a:lnTo>
                  <a:pt x="515237" y="431555"/>
                </a:lnTo>
                <a:lnTo>
                  <a:pt x="426762" y="520539"/>
                </a:lnTo>
                <a:lnTo>
                  <a:pt x="345869" y="615653"/>
                </a:lnTo>
                <a:lnTo>
                  <a:pt x="272806" y="716364"/>
                </a:lnTo>
                <a:lnTo>
                  <a:pt x="207821" y="822140"/>
                </a:lnTo>
                <a:lnTo>
                  <a:pt x="151163" y="932447"/>
                </a:lnTo>
                <a:lnTo>
                  <a:pt x="103081" y="1046754"/>
                </a:lnTo>
                <a:lnTo>
                  <a:pt x="63823" y="1164526"/>
                </a:lnTo>
                <a:lnTo>
                  <a:pt x="33638" y="1285232"/>
                </a:lnTo>
                <a:lnTo>
                  <a:pt x="12773" y="1408338"/>
                </a:lnTo>
                <a:lnTo>
                  <a:pt x="1477" y="1533312"/>
                </a:lnTo>
                <a:lnTo>
                  <a:pt x="0" y="1659621"/>
                </a:lnTo>
                <a:lnTo>
                  <a:pt x="8588" y="1786732"/>
                </a:lnTo>
                <a:lnTo>
                  <a:pt x="27491" y="1914112"/>
                </a:lnTo>
                <a:lnTo>
                  <a:pt x="56958" y="2041229"/>
                </a:lnTo>
                <a:lnTo>
                  <a:pt x="97236" y="2167550"/>
                </a:lnTo>
                <a:lnTo>
                  <a:pt x="147577" y="2290205"/>
                </a:lnTo>
                <a:lnTo>
                  <a:pt x="206713" y="2406520"/>
                </a:lnTo>
                <a:lnTo>
                  <a:pt x="274110" y="2516248"/>
                </a:lnTo>
                <a:lnTo>
                  <a:pt x="349235" y="2619139"/>
                </a:lnTo>
                <a:lnTo>
                  <a:pt x="431557" y="2714946"/>
                </a:lnTo>
                <a:lnTo>
                  <a:pt x="520541" y="2803419"/>
                </a:lnTo>
                <a:lnTo>
                  <a:pt x="615655" y="2884311"/>
                </a:lnTo>
                <a:lnTo>
                  <a:pt x="716367" y="2957373"/>
                </a:lnTo>
                <a:lnTo>
                  <a:pt x="822143" y="3022356"/>
                </a:lnTo>
                <a:lnTo>
                  <a:pt x="932451" y="3079013"/>
                </a:lnTo>
                <a:lnTo>
                  <a:pt x="1046758" y="3127094"/>
                </a:lnTo>
                <a:lnTo>
                  <a:pt x="1164530" y="3166351"/>
                </a:lnTo>
                <a:lnTo>
                  <a:pt x="1285236" y="3196535"/>
                </a:lnTo>
                <a:lnTo>
                  <a:pt x="1408343" y="3217399"/>
                </a:lnTo>
                <a:lnTo>
                  <a:pt x="1533316" y="3228694"/>
                </a:lnTo>
                <a:lnTo>
                  <a:pt x="1659625" y="3230171"/>
                </a:lnTo>
                <a:lnTo>
                  <a:pt x="1786735" y="3221582"/>
                </a:lnTo>
                <a:lnTo>
                  <a:pt x="1914115" y="3202679"/>
                </a:lnTo>
                <a:lnTo>
                  <a:pt x="2041230" y="3173212"/>
                </a:lnTo>
                <a:lnTo>
                  <a:pt x="2167550" y="3132934"/>
                </a:lnTo>
                <a:lnTo>
                  <a:pt x="2290205" y="3082593"/>
                </a:lnTo>
                <a:lnTo>
                  <a:pt x="2406520" y="3023457"/>
                </a:lnTo>
                <a:lnTo>
                  <a:pt x="2516248" y="2956061"/>
                </a:lnTo>
                <a:lnTo>
                  <a:pt x="2619140" y="2880935"/>
                </a:lnTo>
                <a:lnTo>
                  <a:pt x="2714947" y="2798615"/>
                </a:lnTo>
                <a:lnTo>
                  <a:pt x="2803422" y="2709631"/>
                </a:lnTo>
                <a:lnTo>
                  <a:pt x="2884314" y="2614518"/>
                </a:lnTo>
                <a:lnTo>
                  <a:pt x="2957377" y="2513807"/>
                </a:lnTo>
                <a:lnTo>
                  <a:pt x="3022361" y="2408032"/>
                </a:lnTo>
                <a:lnTo>
                  <a:pt x="3079018" y="2297725"/>
                </a:lnTo>
                <a:lnTo>
                  <a:pt x="3127100" y="2183420"/>
                </a:lnTo>
                <a:lnTo>
                  <a:pt x="3166358" y="2065648"/>
                </a:lnTo>
                <a:lnTo>
                  <a:pt x="3196543" y="1944944"/>
                </a:lnTo>
                <a:lnTo>
                  <a:pt x="3217408" y="1821839"/>
                </a:lnTo>
                <a:lnTo>
                  <a:pt x="3228703" y="1696867"/>
                </a:lnTo>
                <a:lnTo>
                  <a:pt x="3230181" y="1570560"/>
                </a:lnTo>
                <a:lnTo>
                  <a:pt x="3221592" y="1443451"/>
                </a:lnTo>
                <a:lnTo>
                  <a:pt x="3202689" y="1316073"/>
                </a:lnTo>
                <a:lnTo>
                  <a:pt x="3173222" y="1188959"/>
                </a:lnTo>
                <a:lnTo>
                  <a:pt x="3132944" y="1062641"/>
                </a:lnTo>
                <a:lnTo>
                  <a:pt x="3082603" y="939984"/>
                </a:lnTo>
                <a:lnTo>
                  <a:pt x="3023467" y="823667"/>
                </a:lnTo>
                <a:lnTo>
                  <a:pt x="2956070" y="713938"/>
                </a:lnTo>
                <a:lnTo>
                  <a:pt x="2880945" y="611045"/>
                </a:lnTo>
                <a:lnTo>
                  <a:pt x="2798624" y="515237"/>
                </a:lnTo>
                <a:lnTo>
                  <a:pt x="2709639" y="426762"/>
                </a:lnTo>
                <a:lnTo>
                  <a:pt x="2614525" y="345869"/>
                </a:lnTo>
                <a:lnTo>
                  <a:pt x="2513814" y="272806"/>
                </a:lnTo>
                <a:lnTo>
                  <a:pt x="2408038" y="207821"/>
                </a:lnTo>
                <a:lnTo>
                  <a:pt x="2297730" y="151163"/>
                </a:lnTo>
                <a:lnTo>
                  <a:pt x="2183424" y="103081"/>
                </a:lnTo>
                <a:lnTo>
                  <a:pt x="2065652" y="63823"/>
                </a:lnTo>
                <a:lnTo>
                  <a:pt x="1944947" y="33638"/>
                </a:lnTo>
                <a:lnTo>
                  <a:pt x="1821841" y="12773"/>
                </a:lnTo>
                <a:lnTo>
                  <a:pt x="1696868" y="1477"/>
                </a:lnTo>
                <a:lnTo>
                  <a:pt x="1570561" y="0"/>
                </a:lnTo>
                <a:close/>
              </a:path>
            </a:pathLst>
          </a:custGeom>
          <a:solidFill>
            <a:srgbClr val="8DC64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8">
            <a:extLst>
              <a:ext uri="{FF2B5EF4-FFF2-40B4-BE49-F238E27FC236}">
                <a16:creationId xmlns:a16="http://schemas.microsoft.com/office/drawing/2014/main" id="{072E4319-7E54-627F-7722-3B0A1DBA647F}"/>
              </a:ext>
            </a:extLst>
          </p:cNvPr>
          <p:cNvSpPr/>
          <p:nvPr userDrawn="1"/>
        </p:nvSpPr>
        <p:spPr>
          <a:xfrm>
            <a:off x="8513705" y="424147"/>
            <a:ext cx="206163" cy="206163"/>
          </a:xfrm>
          <a:custGeom>
            <a:avLst/>
            <a:gdLst/>
            <a:ahLst/>
            <a:cxnLst/>
            <a:rect l="l" t="t" r="r" b="b"/>
            <a:pathLst>
              <a:path w="2224404" h="2224404">
                <a:moveTo>
                  <a:pt x="1081532" y="0"/>
                </a:moveTo>
                <a:lnTo>
                  <a:pt x="994001" y="5914"/>
                </a:lnTo>
                <a:lnTo>
                  <a:pt x="906284" y="18932"/>
                </a:lnTo>
                <a:lnTo>
                  <a:pt x="818748" y="39224"/>
                </a:lnTo>
                <a:lnTo>
                  <a:pt x="731761" y="66960"/>
                </a:lnTo>
                <a:lnTo>
                  <a:pt x="647296" y="101627"/>
                </a:lnTo>
                <a:lnTo>
                  <a:pt x="567197" y="142349"/>
                </a:lnTo>
                <a:lnTo>
                  <a:pt x="491634" y="188760"/>
                </a:lnTo>
                <a:lnTo>
                  <a:pt x="420779" y="240493"/>
                </a:lnTo>
                <a:lnTo>
                  <a:pt x="354803" y="297181"/>
                </a:lnTo>
                <a:lnTo>
                  <a:pt x="293876" y="358458"/>
                </a:lnTo>
                <a:lnTo>
                  <a:pt x="238171" y="423955"/>
                </a:lnTo>
                <a:lnTo>
                  <a:pt x="187857" y="493307"/>
                </a:lnTo>
                <a:lnTo>
                  <a:pt x="143107" y="566146"/>
                </a:lnTo>
                <a:lnTo>
                  <a:pt x="104092" y="642106"/>
                </a:lnTo>
                <a:lnTo>
                  <a:pt x="70981" y="720820"/>
                </a:lnTo>
                <a:lnTo>
                  <a:pt x="43947" y="801921"/>
                </a:lnTo>
                <a:lnTo>
                  <a:pt x="23161" y="885041"/>
                </a:lnTo>
                <a:lnTo>
                  <a:pt x="8794" y="969815"/>
                </a:lnTo>
                <a:lnTo>
                  <a:pt x="1016" y="1055874"/>
                </a:lnTo>
                <a:lnTo>
                  <a:pt x="0" y="1142853"/>
                </a:lnTo>
                <a:lnTo>
                  <a:pt x="5915" y="1230385"/>
                </a:lnTo>
                <a:lnTo>
                  <a:pt x="18933" y="1318101"/>
                </a:lnTo>
                <a:lnTo>
                  <a:pt x="39226" y="1405637"/>
                </a:lnTo>
                <a:lnTo>
                  <a:pt x="66964" y="1492624"/>
                </a:lnTo>
                <a:lnTo>
                  <a:pt x="101631" y="1577089"/>
                </a:lnTo>
                <a:lnTo>
                  <a:pt x="142353" y="1657188"/>
                </a:lnTo>
                <a:lnTo>
                  <a:pt x="188764" y="1732751"/>
                </a:lnTo>
                <a:lnTo>
                  <a:pt x="240497" y="1803606"/>
                </a:lnTo>
                <a:lnTo>
                  <a:pt x="297185" y="1869582"/>
                </a:lnTo>
                <a:lnTo>
                  <a:pt x="358462" y="1930509"/>
                </a:lnTo>
                <a:lnTo>
                  <a:pt x="423959" y="1986214"/>
                </a:lnTo>
                <a:lnTo>
                  <a:pt x="493311" y="2036528"/>
                </a:lnTo>
                <a:lnTo>
                  <a:pt x="566150" y="2081278"/>
                </a:lnTo>
                <a:lnTo>
                  <a:pt x="642111" y="2120294"/>
                </a:lnTo>
                <a:lnTo>
                  <a:pt x="720824" y="2153405"/>
                </a:lnTo>
                <a:lnTo>
                  <a:pt x="801925" y="2180440"/>
                </a:lnTo>
                <a:lnTo>
                  <a:pt x="885045" y="2201226"/>
                </a:lnTo>
                <a:lnTo>
                  <a:pt x="969819" y="2215595"/>
                </a:lnTo>
                <a:lnTo>
                  <a:pt x="1055879" y="2223373"/>
                </a:lnTo>
                <a:lnTo>
                  <a:pt x="1142857" y="2224391"/>
                </a:lnTo>
                <a:lnTo>
                  <a:pt x="1230389" y="2218476"/>
                </a:lnTo>
                <a:lnTo>
                  <a:pt x="1318105" y="2205459"/>
                </a:lnTo>
                <a:lnTo>
                  <a:pt x="1405641" y="2185167"/>
                </a:lnTo>
                <a:lnTo>
                  <a:pt x="1492628" y="2157431"/>
                </a:lnTo>
                <a:lnTo>
                  <a:pt x="1577093" y="2122764"/>
                </a:lnTo>
                <a:lnTo>
                  <a:pt x="1657192" y="2082042"/>
                </a:lnTo>
                <a:lnTo>
                  <a:pt x="1732755" y="2035630"/>
                </a:lnTo>
                <a:lnTo>
                  <a:pt x="1803610" y="1983897"/>
                </a:lnTo>
                <a:lnTo>
                  <a:pt x="1869586" y="1927208"/>
                </a:lnTo>
                <a:lnTo>
                  <a:pt x="1930513" y="1865931"/>
                </a:lnTo>
                <a:lnTo>
                  <a:pt x="1986218" y="1800433"/>
                </a:lnTo>
                <a:lnTo>
                  <a:pt x="2036532" y="1731080"/>
                </a:lnTo>
                <a:lnTo>
                  <a:pt x="2081282" y="1658240"/>
                </a:lnTo>
                <a:lnTo>
                  <a:pt x="2120298" y="1582279"/>
                </a:lnTo>
                <a:lnTo>
                  <a:pt x="2153409" y="1503565"/>
                </a:lnTo>
                <a:lnTo>
                  <a:pt x="2180444" y="1422464"/>
                </a:lnTo>
                <a:lnTo>
                  <a:pt x="2201230" y="1339342"/>
                </a:lnTo>
                <a:lnTo>
                  <a:pt x="2215599" y="1254568"/>
                </a:lnTo>
                <a:lnTo>
                  <a:pt x="2223377" y="1168508"/>
                </a:lnTo>
                <a:lnTo>
                  <a:pt x="2224395" y="1081528"/>
                </a:lnTo>
                <a:lnTo>
                  <a:pt x="2218480" y="993997"/>
                </a:lnTo>
                <a:lnTo>
                  <a:pt x="2205463" y="906280"/>
                </a:lnTo>
                <a:lnTo>
                  <a:pt x="2185171" y="818744"/>
                </a:lnTo>
                <a:lnTo>
                  <a:pt x="2157435" y="731757"/>
                </a:lnTo>
                <a:lnTo>
                  <a:pt x="2122768" y="647292"/>
                </a:lnTo>
                <a:lnTo>
                  <a:pt x="2082046" y="567193"/>
                </a:lnTo>
                <a:lnTo>
                  <a:pt x="2035634" y="491630"/>
                </a:lnTo>
                <a:lnTo>
                  <a:pt x="1983901" y="420776"/>
                </a:lnTo>
                <a:lnTo>
                  <a:pt x="1927212" y="354800"/>
                </a:lnTo>
                <a:lnTo>
                  <a:pt x="1865935" y="293874"/>
                </a:lnTo>
                <a:lnTo>
                  <a:pt x="1800437" y="238169"/>
                </a:lnTo>
                <a:lnTo>
                  <a:pt x="1731084" y="187856"/>
                </a:lnTo>
                <a:lnTo>
                  <a:pt x="1658244" y="143107"/>
                </a:lnTo>
                <a:lnTo>
                  <a:pt x="1582283" y="104091"/>
                </a:lnTo>
                <a:lnTo>
                  <a:pt x="1503569" y="70981"/>
                </a:lnTo>
                <a:lnTo>
                  <a:pt x="1422468" y="43948"/>
                </a:lnTo>
                <a:lnTo>
                  <a:pt x="1339346" y="23162"/>
                </a:lnTo>
                <a:lnTo>
                  <a:pt x="1254572" y="8794"/>
                </a:lnTo>
                <a:lnTo>
                  <a:pt x="1168512" y="1017"/>
                </a:lnTo>
                <a:lnTo>
                  <a:pt x="1081532" y="0"/>
                </a:lnTo>
                <a:close/>
              </a:path>
            </a:pathLst>
          </a:custGeom>
          <a:solidFill>
            <a:srgbClr val="F47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D3577F6-A8FD-88D8-6C7B-70AB65AE5356}"/>
              </a:ext>
            </a:extLst>
          </p:cNvPr>
          <p:cNvSpPr/>
          <p:nvPr userDrawn="1"/>
        </p:nvSpPr>
        <p:spPr>
          <a:xfrm>
            <a:off x="856" y="6314325"/>
            <a:ext cx="12191144" cy="543675"/>
          </a:xfrm>
          <a:prstGeom prst="rect">
            <a:avLst/>
          </a:prstGeom>
          <a:solidFill>
            <a:srgbClr val="D7E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F8E03EF-BC5F-DE29-6B63-CA6A7770427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631" y="6391921"/>
            <a:ext cx="1312337" cy="38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6" r:id="rId4"/>
    <p:sldLayoutId id="2147483683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09.jpe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png"/><Relationship Id="rId5" Type="http://schemas.microsoft.com/office/2007/relationships/hdphoto" Target="../media/hdphoto1.wdp"/><Relationship Id="rId4" Type="http://schemas.openxmlformats.org/officeDocument/2006/relationships/image" Target="../media/image1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158.svg"/><Relationship Id="rId4" Type="http://schemas.openxmlformats.org/officeDocument/2006/relationships/image" Target="../media/image1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153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5" Type="http://schemas.openxmlformats.org/officeDocument/2006/relationships/image" Target="../media/image119.png"/><Relationship Id="rId4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luster@lombardialifesciences.i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.png"/><Relationship Id="rId21" Type="http://schemas.openxmlformats.org/officeDocument/2006/relationships/image" Target="../media/image30.png"/><Relationship Id="rId42" Type="http://schemas.openxmlformats.org/officeDocument/2006/relationships/image" Target="../media/image51.png"/><Relationship Id="rId47" Type="http://schemas.openxmlformats.org/officeDocument/2006/relationships/image" Target="../media/image56.png"/><Relationship Id="rId63" Type="http://schemas.openxmlformats.org/officeDocument/2006/relationships/image" Target="../media/image72.png"/><Relationship Id="rId68" Type="http://schemas.openxmlformats.org/officeDocument/2006/relationships/image" Target="../media/image77.png"/><Relationship Id="rId84" Type="http://schemas.openxmlformats.org/officeDocument/2006/relationships/image" Target="../media/image93.png"/><Relationship Id="rId89" Type="http://schemas.openxmlformats.org/officeDocument/2006/relationships/image" Target="../media/image98.png"/><Relationship Id="rId16" Type="http://schemas.openxmlformats.org/officeDocument/2006/relationships/image" Target="../media/image25.png"/><Relationship Id="rId11" Type="http://schemas.openxmlformats.org/officeDocument/2006/relationships/image" Target="../media/image20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53" Type="http://schemas.openxmlformats.org/officeDocument/2006/relationships/image" Target="../media/image62.png"/><Relationship Id="rId58" Type="http://schemas.openxmlformats.org/officeDocument/2006/relationships/image" Target="../media/image67.png"/><Relationship Id="rId74" Type="http://schemas.openxmlformats.org/officeDocument/2006/relationships/image" Target="../media/image83.png"/><Relationship Id="rId79" Type="http://schemas.openxmlformats.org/officeDocument/2006/relationships/image" Target="../media/image88.png"/><Relationship Id="rId5" Type="http://schemas.openxmlformats.org/officeDocument/2006/relationships/image" Target="../media/image14.png"/><Relationship Id="rId90" Type="http://schemas.openxmlformats.org/officeDocument/2006/relationships/image" Target="../media/image99.png"/><Relationship Id="rId95" Type="http://schemas.openxmlformats.org/officeDocument/2006/relationships/image" Target="../media/image105.gif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43" Type="http://schemas.openxmlformats.org/officeDocument/2006/relationships/image" Target="../media/image52.png"/><Relationship Id="rId48" Type="http://schemas.openxmlformats.org/officeDocument/2006/relationships/image" Target="../media/image57.png"/><Relationship Id="rId64" Type="http://schemas.openxmlformats.org/officeDocument/2006/relationships/image" Target="../media/image73.png"/><Relationship Id="rId69" Type="http://schemas.openxmlformats.org/officeDocument/2006/relationships/image" Target="../media/image78.png"/><Relationship Id="rId80" Type="http://schemas.openxmlformats.org/officeDocument/2006/relationships/image" Target="../media/image89.png"/><Relationship Id="rId85" Type="http://schemas.openxmlformats.org/officeDocument/2006/relationships/image" Target="../media/image94.png"/><Relationship Id="rId3" Type="http://schemas.openxmlformats.org/officeDocument/2006/relationships/image" Target="../media/image12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33" Type="http://schemas.openxmlformats.org/officeDocument/2006/relationships/image" Target="../media/image42.png"/><Relationship Id="rId38" Type="http://schemas.openxmlformats.org/officeDocument/2006/relationships/image" Target="../media/image47.png"/><Relationship Id="rId46" Type="http://schemas.openxmlformats.org/officeDocument/2006/relationships/image" Target="../media/image55.png"/><Relationship Id="rId59" Type="http://schemas.openxmlformats.org/officeDocument/2006/relationships/image" Target="../media/image68.png"/><Relationship Id="rId67" Type="http://schemas.openxmlformats.org/officeDocument/2006/relationships/image" Target="../media/image76.png"/><Relationship Id="rId20" Type="http://schemas.openxmlformats.org/officeDocument/2006/relationships/image" Target="../media/image29.png"/><Relationship Id="rId41" Type="http://schemas.openxmlformats.org/officeDocument/2006/relationships/image" Target="../media/image50.png"/><Relationship Id="rId54" Type="http://schemas.openxmlformats.org/officeDocument/2006/relationships/image" Target="../media/image63.png"/><Relationship Id="rId62" Type="http://schemas.openxmlformats.org/officeDocument/2006/relationships/image" Target="../media/image71.png"/><Relationship Id="rId70" Type="http://schemas.openxmlformats.org/officeDocument/2006/relationships/image" Target="../media/image79.png"/><Relationship Id="rId75" Type="http://schemas.openxmlformats.org/officeDocument/2006/relationships/image" Target="../media/image84.png"/><Relationship Id="rId83" Type="http://schemas.openxmlformats.org/officeDocument/2006/relationships/image" Target="../media/image92.png"/><Relationship Id="rId88" Type="http://schemas.openxmlformats.org/officeDocument/2006/relationships/image" Target="../media/image97.png"/><Relationship Id="rId91" Type="http://schemas.openxmlformats.org/officeDocument/2006/relationships/image" Target="../media/image100.png"/><Relationship Id="rId96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49" Type="http://schemas.openxmlformats.org/officeDocument/2006/relationships/image" Target="../media/image58.png"/><Relationship Id="rId57" Type="http://schemas.openxmlformats.org/officeDocument/2006/relationships/image" Target="../media/image66.png"/><Relationship Id="rId10" Type="http://schemas.openxmlformats.org/officeDocument/2006/relationships/image" Target="../media/image19.png"/><Relationship Id="rId31" Type="http://schemas.openxmlformats.org/officeDocument/2006/relationships/image" Target="../media/image40.png"/><Relationship Id="rId44" Type="http://schemas.openxmlformats.org/officeDocument/2006/relationships/image" Target="../media/image53.png"/><Relationship Id="rId52" Type="http://schemas.openxmlformats.org/officeDocument/2006/relationships/image" Target="../media/image61.png"/><Relationship Id="rId60" Type="http://schemas.openxmlformats.org/officeDocument/2006/relationships/image" Target="../media/image69.png"/><Relationship Id="rId65" Type="http://schemas.openxmlformats.org/officeDocument/2006/relationships/image" Target="../media/image74.png"/><Relationship Id="rId73" Type="http://schemas.openxmlformats.org/officeDocument/2006/relationships/image" Target="../media/image82.png"/><Relationship Id="rId78" Type="http://schemas.openxmlformats.org/officeDocument/2006/relationships/image" Target="../media/image87.png"/><Relationship Id="rId81" Type="http://schemas.openxmlformats.org/officeDocument/2006/relationships/image" Target="../media/image90.png"/><Relationship Id="rId86" Type="http://schemas.openxmlformats.org/officeDocument/2006/relationships/image" Target="../media/image95.jpeg"/><Relationship Id="rId94" Type="http://schemas.openxmlformats.org/officeDocument/2006/relationships/image" Target="../media/image10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9" Type="http://schemas.openxmlformats.org/officeDocument/2006/relationships/image" Target="../media/image48.png"/><Relationship Id="rId34" Type="http://schemas.openxmlformats.org/officeDocument/2006/relationships/image" Target="../media/image43.png"/><Relationship Id="rId50" Type="http://schemas.openxmlformats.org/officeDocument/2006/relationships/image" Target="../media/image59.png"/><Relationship Id="rId55" Type="http://schemas.openxmlformats.org/officeDocument/2006/relationships/image" Target="../media/image64.png"/><Relationship Id="rId76" Type="http://schemas.openxmlformats.org/officeDocument/2006/relationships/image" Target="../media/image85.png"/><Relationship Id="rId97" Type="http://schemas.openxmlformats.org/officeDocument/2006/relationships/image" Target="../media/image107.png"/><Relationship Id="rId7" Type="http://schemas.openxmlformats.org/officeDocument/2006/relationships/image" Target="../media/image16.png"/><Relationship Id="rId71" Type="http://schemas.openxmlformats.org/officeDocument/2006/relationships/image" Target="../media/image80.png"/><Relationship Id="rId92" Type="http://schemas.openxmlformats.org/officeDocument/2006/relationships/image" Target="../media/image101.png"/><Relationship Id="rId2" Type="http://schemas.openxmlformats.org/officeDocument/2006/relationships/image" Target="../media/image11.png"/><Relationship Id="rId29" Type="http://schemas.openxmlformats.org/officeDocument/2006/relationships/image" Target="../media/image38.png"/><Relationship Id="rId24" Type="http://schemas.openxmlformats.org/officeDocument/2006/relationships/image" Target="../media/image33.png"/><Relationship Id="rId40" Type="http://schemas.openxmlformats.org/officeDocument/2006/relationships/image" Target="../media/image49.png"/><Relationship Id="rId45" Type="http://schemas.openxmlformats.org/officeDocument/2006/relationships/image" Target="../media/image54.png"/><Relationship Id="rId66" Type="http://schemas.openxmlformats.org/officeDocument/2006/relationships/image" Target="../media/image75.png"/><Relationship Id="rId87" Type="http://schemas.openxmlformats.org/officeDocument/2006/relationships/image" Target="../media/image96.png"/><Relationship Id="rId61" Type="http://schemas.openxmlformats.org/officeDocument/2006/relationships/image" Target="../media/image70.png"/><Relationship Id="rId82" Type="http://schemas.openxmlformats.org/officeDocument/2006/relationships/image" Target="../media/image91.png"/><Relationship Id="rId19" Type="http://schemas.openxmlformats.org/officeDocument/2006/relationships/image" Target="../media/image28.png"/><Relationship Id="rId14" Type="http://schemas.openxmlformats.org/officeDocument/2006/relationships/image" Target="../media/image23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56" Type="http://schemas.openxmlformats.org/officeDocument/2006/relationships/image" Target="../media/image65.png"/><Relationship Id="rId77" Type="http://schemas.openxmlformats.org/officeDocument/2006/relationships/image" Target="../media/image86.png"/><Relationship Id="rId8" Type="http://schemas.openxmlformats.org/officeDocument/2006/relationships/image" Target="../media/image17.png"/><Relationship Id="rId51" Type="http://schemas.openxmlformats.org/officeDocument/2006/relationships/image" Target="../media/image60.png"/><Relationship Id="rId72" Type="http://schemas.openxmlformats.org/officeDocument/2006/relationships/image" Target="../media/image81.png"/><Relationship Id="rId93" Type="http://schemas.openxmlformats.org/officeDocument/2006/relationships/image" Target="../media/image102.png"/><Relationship Id="rId98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58.png"/><Relationship Id="rId18" Type="http://schemas.openxmlformats.org/officeDocument/2006/relationships/image" Target="../media/image93.png"/><Relationship Id="rId26" Type="http://schemas.openxmlformats.org/officeDocument/2006/relationships/image" Target="../media/image96.png"/><Relationship Id="rId3" Type="http://schemas.openxmlformats.org/officeDocument/2006/relationships/image" Target="../media/image38.png"/><Relationship Id="rId21" Type="http://schemas.openxmlformats.org/officeDocument/2006/relationships/image" Target="../media/image114.png"/><Relationship Id="rId7" Type="http://schemas.openxmlformats.org/officeDocument/2006/relationships/image" Target="../media/image102.png"/><Relationship Id="rId12" Type="http://schemas.openxmlformats.org/officeDocument/2006/relationships/image" Target="../media/image110.png"/><Relationship Id="rId17" Type="http://schemas.openxmlformats.org/officeDocument/2006/relationships/image" Target="../media/image86.png"/><Relationship Id="rId25" Type="http://schemas.openxmlformats.org/officeDocument/2006/relationships/image" Target="../media/image1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1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84.png"/><Relationship Id="rId24" Type="http://schemas.openxmlformats.org/officeDocument/2006/relationships/image" Target="../media/image104.png"/><Relationship Id="rId5" Type="http://schemas.openxmlformats.org/officeDocument/2006/relationships/image" Target="../media/image60.png"/><Relationship Id="rId15" Type="http://schemas.openxmlformats.org/officeDocument/2006/relationships/image" Target="../media/image97.png"/><Relationship Id="rId23" Type="http://schemas.openxmlformats.org/officeDocument/2006/relationships/image" Target="../media/image101.png"/><Relationship Id="rId10" Type="http://schemas.openxmlformats.org/officeDocument/2006/relationships/image" Target="../media/image87.png"/><Relationship Id="rId19" Type="http://schemas.openxmlformats.org/officeDocument/2006/relationships/image" Target="../media/image112.png"/><Relationship Id="rId4" Type="http://schemas.openxmlformats.org/officeDocument/2006/relationships/image" Target="../media/image37.png"/><Relationship Id="rId9" Type="http://schemas.openxmlformats.org/officeDocument/2006/relationships/image" Target="../media/image95.jpeg"/><Relationship Id="rId14" Type="http://schemas.openxmlformats.org/officeDocument/2006/relationships/image" Target="../media/image98.png"/><Relationship Id="rId22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388791-7CA9-9044-DEC2-FD9842D5E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621" y="3190421"/>
            <a:ext cx="9144000" cy="2047248"/>
          </a:xfrm>
        </p:spPr>
        <p:txBody>
          <a:bodyPr/>
          <a:lstStyle/>
          <a:p>
            <a:r>
              <a:rPr lang="it-IT" dirty="0">
                <a:latin typeface="+mn-lt"/>
              </a:rPr>
              <a:t>CLUSTER LOMBARDO</a:t>
            </a:r>
            <a:br>
              <a:rPr lang="it-IT" dirty="0">
                <a:latin typeface="+mn-lt"/>
              </a:rPr>
            </a:br>
            <a:r>
              <a:rPr lang="it-IT" dirty="0">
                <a:latin typeface="+mn-lt"/>
              </a:rPr>
              <a:t>SCIENZE DELLA VITA</a:t>
            </a:r>
          </a:p>
        </p:txBody>
      </p:sp>
    </p:spTree>
    <p:extLst>
      <p:ext uri="{BB962C8B-B14F-4D97-AF65-F5344CB8AC3E}">
        <p14:creationId xmlns:p14="http://schemas.microsoft.com/office/powerpoint/2010/main" val="1170522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3D98D-4EF9-96AA-4E6F-9E27AE38E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00F3B865-C123-2972-49F7-E691992F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NUOVI INGRESSI 2022-2025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FDBE962D-584D-28FE-840F-36C81CCD9E1A}"/>
              </a:ext>
            </a:extLst>
          </p:cNvPr>
          <p:cNvSpPr txBox="1"/>
          <p:nvPr/>
        </p:nvSpPr>
        <p:spPr>
          <a:xfrm>
            <a:off x="968572" y="3848440"/>
            <a:ext cx="455404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4"/>
                </a:solidFill>
              </a:rPr>
              <a:t>di cui </a:t>
            </a:r>
            <a:r>
              <a:rPr lang="it-IT" sz="5400" b="1" dirty="0">
                <a:solidFill>
                  <a:schemeClr val="accent4"/>
                </a:solidFill>
              </a:rPr>
              <a:t>14</a:t>
            </a:r>
            <a:r>
              <a:rPr lang="it-IT" sz="4800" b="1" dirty="0">
                <a:solidFill>
                  <a:schemeClr val="accent4"/>
                </a:solidFill>
              </a:rPr>
              <a:t> </a:t>
            </a:r>
            <a:r>
              <a:rPr lang="it-IT" sz="2800" b="1" dirty="0">
                <a:solidFill>
                  <a:schemeClr val="accent4"/>
                </a:solidFill>
              </a:rPr>
              <a:t>nell’ultimo anno e mezzo</a:t>
            </a:r>
            <a:endParaRPr lang="it-IT" sz="3200" b="1" dirty="0">
              <a:solidFill>
                <a:schemeClr val="accent4"/>
              </a:solidFill>
            </a:endParaRPr>
          </a:p>
        </p:txBody>
      </p:sp>
      <p:pic>
        <p:nvPicPr>
          <p:cNvPr id="168" name="Immagine 167">
            <a:extLst>
              <a:ext uri="{FF2B5EF4-FFF2-40B4-BE49-F238E27FC236}">
                <a16:creationId xmlns:a16="http://schemas.microsoft.com/office/drawing/2014/main" id="{C966648C-4260-5DC5-C39A-4CFE25FB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685620" y="577432"/>
            <a:ext cx="5758153" cy="5045940"/>
          </a:xfrm>
          <a:prstGeom prst="rect">
            <a:avLst/>
          </a:prstGeom>
        </p:spPr>
      </p:pic>
      <p:sp>
        <p:nvSpPr>
          <p:cNvPr id="42" name="Freccia a pentagono 41">
            <a:extLst>
              <a:ext uri="{FF2B5EF4-FFF2-40B4-BE49-F238E27FC236}">
                <a16:creationId xmlns:a16="http://schemas.microsoft.com/office/drawing/2014/main" id="{803E97AA-E99A-E4B5-DAD9-194588CFAFB6}"/>
              </a:ext>
            </a:extLst>
          </p:cNvPr>
          <p:cNvSpPr/>
          <p:nvPr/>
        </p:nvSpPr>
        <p:spPr>
          <a:xfrm>
            <a:off x="0" y="2031522"/>
            <a:ext cx="6288512" cy="1816918"/>
          </a:xfrm>
          <a:prstGeom prst="homePlat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it-IT" sz="4800" b="1" dirty="0">
                <a:solidFill>
                  <a:schemeClr val="bg1"/>
                </a:solidFill>
              </a:rPr>
              <a:t>+</a:t>
            </a:r>
            <a:r>
              <a:rPr lang="it-IT" sz="6000" b="1" dirty="0">
                <a:solidFill>
                  <a:schemeClr val="bg1"/>
                </a:solidFill>
              </a:rPr>
              <a:t>24</a:t>
            </a:r>
            <a:endParaRPr lang="it-IT" sz="4800" b="1" dirty="0">
              <a:solidFill>
                <a:schemeClr val="bg1"/>
              </a:solidFill>
            </a:endParaRPr>
          </a:p>
          <a:p>
            <a:pPr lvl="2"/>
            <a:r>
              <a:rPr lang="it-IT" sz="3600" b="1" dirty="0">
                <a:solidFill>
                  <a:schemeClr val="bg1"/>
                </a:solidFill>
              </a:rPr>
              <a:t>NUOVI SOCI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5245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DA581-EB44-FC08-E949-04519021D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0A0A90AF-3CAA-F5AB-551D-70639298C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SINTESI DEI RISULTATI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462BF019-5A59-833A-B3BF-C092F8B00551}"/>
              </a:ext>
            </a:extLst>
          </p:cNvPr>
          <p:cNvGrpSpPr/>
          <p:nvPr/>
        </p:nvGrpSpPr>
        <p:grpSpPr>
          <a:xfrm>
            <a:off x="1221743" y="767989"/>
            <a:ext cx="9515416" cy="5107879"/>
            <a:chOff x="1214258" y="938278"/>
            <a:chExt cx="9515416" cy="5107879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D0018DA5-2B91-B351-BFF7-81E768DB249E}"/>
                </a:ext>
              </a:extLst>
            </p:cNvPr>
            <p:cNvSpPr/>
            <p:nvPr/>
          </p:nvSpPr>
          <p:spPr>
            <a:xfrm rot="21596345">
              <a:off x="3961611" y="3885009"/>
              <a:ext cx="2160000" cy="216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RAFFORZAMENTO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ALLEANZE ISTITUZIONALI </a:t>
              </a:r>
              <a:r>
                <a:rPr lang="it-IT" sz="1200" dirty="0">
                  <a:latin typeface="+mj-lt"/>
                </a:rPr>
                <a:t>DEL CLUSTER</a:t>
              </a:r>
            </a:p>
          </p:txBody>
        </p:sp>
        <p:pic>
          <p:nvPicPr>
            <p:cNvPr id="8" name="Picture 2" descr="22 gennaio – Il Cluster lombardo di scienze della vita – news.unipv">
              <a:extLst>
                <a:ext uri="{FF2B5EF4-FFF2-40B4-BE49-F238E27FC236}">
                  <a16:creationId xmlns:a16="http://schemas.microsoft.com/office/drawing/2014/main" id="{B612DBE4-C85C-EC40-B4B6-E2ACCA0142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" t="16474" r="71318" b="27121"/>
            <a:stretch/>
          </p:blipFill>
          <p:spPr bwMode="auto">
            <a:xfrm>
              <a:off x="5656731" y="3198091"/>
              <a:ext cx="630470" cy="70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81F6C532-723C-EFDE-0032-0497965F5A8A}"/>
                </a:ext>
              </a:extLst>
            </p:cNvPr>
            <p:cNvSpPr/>
            <p:nvPr/>
          </p:nvSpPr>
          <p:spPr>
            <a:xfrm>
              <a:off x="5974262" y="3883862"/>
              <a:ext cx="2160000" cy="216229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8DC6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SENSIBILIZZAZIONE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POLITICHE </a:t>
              </a:r>
              <a:r>
                <a:rPr lang="it-IT" sz="1200" dirty="0">
                  <a:latin typeface="+mj-lt"/>
                </a:rPr>
                <a:t>PER LE LIFE SCIENCE E LA SALUTE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01EDA517-96D3-A0EA-C8F8-9B6625F231E9}"/>
                </a:ext>
              </a:extLst>
            </p:cNvPr>
            <p:cNvSpPr/>
            <p:nvPr/>
          </p:nvSpPr>
          <p:spPr>
            <a:xfrm rot="21596345">
              <a:off x="6651215" y="2012146"/>
              <a:ext cx="2160000" cy="216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PROMOZIONE INTERNAZIONALE </a:t>
              </a:r>
              <a:r>
                <a:rPr lang="it-IT" sz="1200" dirty="0">
                  <a:latin typeface="+mj-lt"/>
                </a:rPr>
                <a:t>DELL’ECOSISTEMA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3B5744A1-A3DC-F0ED-D7CA-F759F72E44D8}"/>
                </a:ext>
              </a:extLst>
            </p:cNvPr>
            <p:cNvSpPr/>
            <p:nvPr/>
          </p:nvSpPr>
          <p:spPr>
            <a:xfrm rot="20970021">
              <a:off x="1214258" y="2029704"/>
              <a:ext cx="9515416" cy="2236962"/>
            </a:xfrm>
            <a:prstGeom prst="ellipse">
              <a:avLst/>
            </a:prstGeom>
            <a:noFill/>
            <a:ln>
              <a:solidFill>
                <a:schemeClr val="accent6">
                  <a:lumMod val="9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6A8EE55D-2FDC-1789-5740-F5F60246E3B2}"/>
                </a:ext>
              </a:extLst>
            </p:cNvPr>
            <p:cNvSpPr/>
            <p:nvPr/>
          </p:nvSpPr>
          <p:spPr>
            <a:xfrm>
              <a:off x="4964759" y="938278"/>
              <a:ext cx="2160000" cy="21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RICERCA, INNOVAZIONE, TT </a:t>
              </a:r>
              <a:r>
                <a:rPr lang="it-IT" sz="1200" dirty="0">
                  <a:latin typeface="+mj-lt"/>
                </a:rPr>
                <a:t>E</a:t>
              </a:r>
              <a:r>
                <a:rPr lang="it-IT" sz="1200" b="1" dirty="0">
                  <a:latin typeface="+mj-lt"/>
                </a:rPr>
                <a:t> GRANT SUPPORT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7999810A-882F-C85E-CA34-67619E11EE43}"/>
                </a:ext>
              </a:extLst>
            </p:cNvPr>
            <p:cNvSpPr/>
            <p:nvPr/>
          </p:nvSpPr>
          <p:spPr>
            <a:xfrm>
              <a:off x="3225842" y="2012145"/>
              <a:ext cx="2160000" cy="216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SVILUPPO</a:t>
              </a:r>
              <a:r>
                <a:rPr lang="it-IT" sz="1200" dirty="0">
                  <a:latin typeface="+mj-lt"/>
                </a:rPr>
                <a:t> DI </a:t>
              </a:r>
              <a:r>
                <a:rPr lang="it-IT" sz="1200" b="1" dirty="0">
                  <a:latin typeface="+mj-lt"/>
                </a:rPr>
                <a:t>CONNESSIONI </a:t>
              </a:r>
              <a:r>
                <a:rPr lang="it-IT" sz="1200" dirty="0">
                  <a:latin typeface="+mj-lt"/>
                </a:rPr>
                <a:t>PER LA PROMOZIONE DI </a:t>
              </a:r>
              <a:r>
                <a:rPr lang="it-IT" sz="1200" b="1" dirty="0">
                  <a:latin typeface="+mj-lt"/>
                </a:rPr>
                <a:t>PARTNERSHIP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230F037E-845E-EC54-1DE9-D117E584005A}"/>
              </a:ext>
            </a:extLst>
          </p:cNvPr>
          <p:cNvSpPr/>
          <p:nvPr/>
        </p:nvSpPr>
        <p:spPr>
          <a:xfrm>
            <a:off x="16668" y="695237"/>
            <a:ext cx="12158663" cy="5368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BF5918A-2FC9-CEE9-0527-025B57E689C2}"/>
              </a:ext>
            </a:extLst>
          </p:cNvPr>
          <p:cNvSpPr/>
          <p:nvPr/>
        </p:nvSpPr>
        <p:spPr>
          <a:xfrm>
            <a:off x="4972244" y="767989"/>
            <a:ext cx="2160000" cy="2160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latin typeface="+mj-lt"/>
              </a:rPr>
              <a:t>RICERCA, INNOVAZIONE, TT </a:t>
            </a:r>
            <a:r>
              <a:rPr lang="it-IT" sz="1200" dirty="0">
                <a:latin typeface="+mj-lt"/>
              </a:rPr>
              <a:t>E</a:t>
            </a:r>
            <a:r>
              <a:rPr lang="it-IT" sz="1200" b="1" dirty="0">
                <a:latin typeface="+mj-lt"/>
              </a:rPr>
              <a:t> GRANT SUPPORT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E762B42-164E-D9B1-3563-0A61C3FF13F2}"/>
              </a:ext>
            </a:extLst>
          </p:cNvPr>
          <p:cNvSpPr/>
          <p:nvPr/>
        </p:nvSpPr>
        <p:spPr>
          <a:xfrm>
            <a:off x="2538167" y="1258172"/>
            <a:ext cx="2920244" cy="2920244"/>
          </a:xfrm>
          <a:prstGeom prst="ellipse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301F3EBF-E0C1-A344-600F-DBE543D46D71}"/>
              </a:ext>
            </a:extLst>
          </p:cNvPr>
          <p:cNvGrpSpPr/>
          <p:nvPr/>
        </p:nvGrpSpPr>
        <p:grpSpPr>
          <a:xfrm>
            <a:off x="2747243" y="2612918"/>
            <a:ext cx="1571737" cy="810833"/>
            <a:chOff x="2685180" y="2528375"/>
            <a:chExt cx="1562289" cy="810833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C3603A3C-3FE6-6B2F-7170-F439D3CCB282}"/>
                </a:ext>
              </a:extLst>
            </p:cNvPr>
            <p:cNvSpPr txBox="1"/>
            <p:nvPr/>
          </p:nvSpPr>
          <p:spPr>
            <a:xfrm>
              <a:off x="3142799" y="2669389"/>
              <a:ext cx="1104670" cy="5288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GRUPPI</a:t>
              </a:r>
            </a:p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DI LAVORO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D9268D12-A18A-213F-87EC-C8C8CE712B31}"/>
                </a:ext>
              </a:extLst>
            </p:cNvPr>
            <p:cNvSpPr txBox="1"/>
            <p:nvPr/>
          </p:nvSpPr>
          <p:spPr>
            <a:xfrm>
              <a:off x="2685180" y="2528375"/>
              <a:ext cx="457639" cy="81083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rgbClr val="F6B012"/>
                  </a:solidFill>
                </a:rPr>
                <a:t>4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853C6CDF-F0A3-4AFE-38ED-A3498BE63C4D}"/>
              </a:ext>
            </a:extLst>
          </p:cNvPr>
          <p:cNvGrpSpPr/>
          <p:nvPr/>
        </p:nvGrpSpPr>
        <p:grpSpPr>
          <a:xfrm>
            <a:off x="4027550" y="2599549"/>
            <a:ext cx="1187707" cy="810833"/>
            <a:chOff x="4106437" y="2528375"/>
            <a:chExt cx="1187707" cy="810833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A86AB48B-A3D4-ED24-D110-905908DE9429}"/>
                </a:ext>
              </a:extLst>
            </p:cNvPr>
            <p:cNvSpPr txBox="1"/>
            <p:nvPr/>
          </p:nvSpPr>
          <p:spPr>
            <a:xfrm>
              <a:off x="4476733" y="2702959"/>
              <a:ext cx="8174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CALL TO ACTION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999FD5E-0ACA-A39A-E854-8ECD1395919F}"/>
                </a:ext>
              </a:extLst>
            </p:cNvPr>
            <p:cNvSpPr txBox="1"/>
            <p:nvPr/>
          </p:nvSpPr>
          <p:spPr>
            <a:xfrm>
              <a:off x="4106437" y="2528375"/>
              <a:ext cx="370297" cy="81083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rgbClr val="F6B012"/>
                  </a:solidFill>
                </a:rPr>
                <a:t>1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9199E402-7540-AD39-DC45-4207B04769C0}"/>
              </a:ext>
            </a:extLst>
          </p:cNvPr>
          <p:cNvGrpSpPr/>
          <p:nvPr/>
        </p:nvGrpSpPr>
        <p:grpSpPr>
          <a:xfrm>
            <a:off x="2952509" y="1751463"/>
            <a:ext cx="2018838" cy="810833"/>
            <a:chOff x="5443529" y="1937810"/>
            <a:chExt cx="1762518" cy="707886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C494600-F657-6A83-582D-F91EA9D6B5BB}"/>
                </a:ext>
              </a:extLst>
            </p:cNvPr>
            <p:cNvSpPr txBox="1"/>
            <p:nvPr/>
          </p:nvSpPr>
          <p:spPr>
            <a:xfrm>
              <a:off x="5843063" y="2060921"/>
              <a:ext cx="136298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FILIERE RICONOSCIUTE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5CC7F08-8C34-34F2-2B47-11FF89DAA5BC}"/>
                </a:ext>
              </a:extLst>
            </p:cNvPr>
            <p:cNvSpPr txBox="1"/>
            <p:nvPr/>
          </p:nvSpPr>
          <p:spPr>
            <a:xfrm>
              <a:off x="5443529" y="1937810"/>
              <a:ext cx="399535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rgbClr val="F6B012"/>
                  </a:solidFill>
                </a:rPr>
                <a:t>2</a:t>
              </a:r>
            </a:p>
          </p:txBody>
        </p:sp>
      </p:grp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BED9286-929B-F4DB-FF8C-51B68444C65E}"/>
              </a:ext>
            </a:extLst>
          </p:cNvPr>
          <p:cNvSpPr txBox="1"/>
          <p:nvPr/>
        </p:nvSpPr>
        <p:spPr>
          <a:xfrm>
            <a:off x="1178417" y="3221056"/>
            <a:ext cx="2832268" cy="584775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it-IT"/>
            </a:defPPr>
            <a:lvl1pPr>
              <a:defRPr sz="1200" b="1">
                <a:solidFill>
                  <a:schemeClr val="accent5"/>
                </a:solidFill>
              </a:defRPr>
            </a:lvl1pPr>
          </a:lstStyle>
          <a:p>
            <a:r>
              <a:rPr lang="it-IT" dirty="0"/>
              <a:t>di cui </a:t>
            </a:r>
            <a:r>
              <a:rPr lang="it-IT" sz="2000" dirty="0"/>
              <a:t>1</a:t>
            </a:r>
            <a:r>
              <a:rPr lang="it-IT" dirty="0"/>
              <a:t> nuovo: TECHNOLOGY TRANSFER E GRANT OFFICE SUPPORT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03BEB51-04AF-72CD-69D2-0E5A61AEEC2D}"/>
              </a:ext>
            </a:extLst>
          </p:cNvPr>
          <p:cNvSpPr txBox="1"/>
          <p:nvPr/>
        </p:nvSpPr>
        <p:spPr>
          <a:xfrm>
            <a:off x="4221458" y="3221056"/>
            <a:ext cx="1236953" cy="461665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200" b="1" dirty="0">
                <a:solidFill>
                  <a:schemeClr val="accent5"/>
                </a:solidFill>
              </a:rPr>
              <a:t>VISIONE RICERCA 2030</a:t>
            </a:r>
          </a:p>
        </p:txBody>
      </p:sp>
    </p:spTree>
    <p:extLst>
      <p:ext uri="{BB962C8B-B14F-4D97-AF65-F5344CB8AC3E}">
        <p14:creationId xmlns:p14="http://schemas.microsoft.com/office/powerpoint/2010/main" val="309426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2F6D5-4BB5-7085-AEAE-B32BB08D2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81829564-FEA5-C666-2A0E-B21E0A1614E3}"/>
              </a:ext>
            </a:extLst>
          </p:cNvPr>
          <p:cNvGrpSpPr/>
          <p:nvPr/>
        </p:nvGrpSpPr>
        <p:grpSpPr>
          <a:xfrm>
            <a:off x="1221743" y="767989"/>
            <a:ext cx="9515416" cy="5107879"/>
            <a:chOff x="1214258" y="938278"/>
            <a:chExt cx="9515416" cy="5107879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E00D0C80-B49A-6721-7DCA-1D53ECF8EE7D}"/>
                </a:ext>
              </a:extLst>
            </p:cNvPr>
            <p:cNvSpPr/>
            <p:nvPr/>
          </p:nvSpPr>
          <p:spPr>
            <a:xfrm rot="21596345">
              <a:off x="3961611" y="3885009"/>
              <a:ext cx="2160000" cy="216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RAFFORZAMENTO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ALLEANZE ISTITUZIONALI </a:t>
              </a:r>
              <a:r>
                <a:rPr lang="it-IT" sz="1200" dirty="0">
                  <a:latin typeface="+mj-lt"/>
                </a:rPr>
                <a:t>DEL CLUSTER</a:t>
              </a:r>
            </a:p>
          </p:txBody>
        </p:sp>
        <p:pic>
          <p:nvPicPr>
            <p:cNvPr id="8" name="Picture 2" descr="22 gennaio – Il Cluster lombardo di scienze della vita – news.unipv">
              <a:extLst>
                <a:ext uri="{FF2B5EF4-FFF2-40B4-BE49-F238E27FC236}">
                  <a16:creationId xmlns:a16="http://schemas.microsoft.com/office/drawing/2014/main" id="{822B8064-7A43-A808-E077-6167D51AA2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" t="16474" r="71318" b="27121"/>
            <a:stretch/>
          </p:blipFill>
          <p:spPr bwMode="auto">
            <a:xfrm>
              <a:off x="5656731" y="3198091"/>
              <a:ext cx="630470" cy="70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A43A299E-7510-8427-5F7E-4E9E02BCB2E6}"/>
                </a:ext>
              </a:extLst>
            </p:cNvPr>
            <p:cNvSpPr/>
            <p:nvPr/>
          </p:nvSpPr>
          <p:spPr>
            <a:xfrm>
              <a:off x="5974262" y="3883862"/>
              <a:ext cx="2160000" cy="216229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8DC6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SENSIBILIZZAZIONE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POLITICHE </a:t>
              </a:r>
              <a:r>
                <a:rPr lang="it-IT" sz="1200" dirty="0">
                  <a:latin typeface="+mj-lt"/>
                </a:rPr>
                <a:t>PER LE LIFE SCIENCE E LA SALUTE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AE066EEA-2182-D3CD-56B1-A39907CB1232}"/>
                </a:ext>
              </a:extLst>
            </p:cNvPr>
            <p:cNvSpPr/>
            <p:nvPr/>
          </p:nvSpPr>
          <p:spPr>
            <a:xfrm rot="21596345">
              <a:off x="6651215" y="2012146"/>
              <a:ext cx="2160000" cy="216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PROMOZIONE INTERNAZIONALE </a:t>
              </a:r>
              <a:r>
                <a:rPr lang="it-IT" sz="1200" dirty="0">
                  <a:latin typeface="+mj-lt"/>
                </a:rPr>
                <a:t>DELL’ECOSISTEMA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CF4F556B-AD5B-C568-B637-8F8EA765E54E}"/>
                </a:ext>
              </a:extLst>
            </p:cNvPr>
            <p:cNvSpPr/>
            <p:nvPr/>
          </p:nvSpPr>
          <p:spPr>
            <a:xfrm rot="20970021">
              <a:off x="1214258" y="2029704"/>
              <a:ext cx="9515416" cy="2236962"/>
            </a:xfrm>
            <a:prstGeom prst="ellipse">
              <a:avLst/>
            </a:prstGeom>
            <a:noFill/>
            <a:ln>
              <a:solidFill>
                <a:schemeClr val="accent6">
                  <a:lumMod val="9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5DCBA3E8-4E88-0B91-7266-419AC3175E98}"/>
                </a:ext>
              </a:extLst>
            </p:cNvPr>
            <p:cNvSpPr/>
            <p:nvPr/>
          </p:nvSpPr>
          <p:spPr>
            <a:xfrm>
              <a:off x="4964759" y="938278"/>
              <a:ext cx="2160000" cy="21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RICERCA, INNOVAZIONE, TT </a:t>
              </a:r>
              <a:r>
                <a:rPr lang="it-IT" sz="1200" dirty="0">
                  <a:latin typeface="+mj-lt"/>
                </a:rPr>
                <a:t>E</a:t>
              </a:r>
              <a:r>
                <a:rPr lang="it-IT" sz="1200" b="1" dirty="0">
                  <a:latin typeface="+mj-lt"/>
                </a:rPr>
                <a:t> GRANT SUPPORT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DB9851ED-44BC-AF01-6093-0C2B75999230}"/>
                </a:ext>
              </a:extLst>
            </p:cNvPr>
            <p:cNvSpPr/>
            <p:nvPr/>
          </p:nvSpPr>
          <p:spPr>
            <a:xfrm>
              <a:off x="3225842" y="2012145"/>
              <a:ext cx="2160000" cy="216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SVILUPPO</a:t>
              </a:r>
              <a:r>
                <a:rPr lang="it-IT" sz="1200" dirty="0">
                  <a:latin typeface="+mj-lt"/>
                </a:rPr>
                <a:t> DI </a:t>
              </a:r>
              <a:r>
                <a:rPr lang="it-IT" sz="1200" b="1" dirty="0">
                  <a:latin typeface="+mj-lt"/>
                </a:rPr>
                <a:t>CONNESSIONI </a:t>
              </a:r>
              <a:r>
                <a:rPr lang="it-IT" sz="1200" dirty="0">
                  <a:latin typeface="+mj-lt"/>
                </a:rPr>
                <a:t>PER LA PROMOZIONE DI </a:t>
              </a:r>
              <a:r>
                <a:rPr lang="it-IT" sz="1200" b="1" dirty="0">
                  <a:latin typeface="+mj-lt"/>
                </a:rPr>
                <a:t>PARTNERSHIP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2E4F422D-3AA2-DFBF-DC16-2678A458C982}"/>
              </a:ext>
            </a:extLst>
          </p:cNvPr>
          <p:cNvSpPr/>
          <p:nvPr/>
        </p:nvSpPr>
        <p:spPr>
          <a:xfrm>
            <a:off x="50912" y="695237"/>
            <a:ext cx="12158663" cy="5368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7B8B1F27-BBE3-4DF4-9E35-B60DC4D34374}"/>
              </a:ext>
            </a:extLst>
          </p:cNvPr>
          <p:cNvGrpSpPr/>
          <p:nvPr/>
        </p:nvGrpSpPr>
        <p:grpSpPr>
          <a:xfrm>
            <a:off x="602586" y="2129746"/>
            <a:ext cx="3643204" cy="3643204"/>
            <a:chOff x="-2749009" y="1036905"/>
            <a:chExt cx="3643204" cy="3643204"/>
          </a:xfrm>
        </p:grpSpPr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455B90F7-FBF7-DDDE-6708-01A80F00C750}"/>
                </a:ext>
              </a:extLst>
            </p:cNvPr>
            <p:cNvSpPr/>
            <p:nvPr/>
          </p:nvSpPr>
          <p:spPr>
            <a:xfrm>
              <a:off x="-2749009" y="1036905"/>
              <a:ext cx="3643204" cy="3643204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05936654-468E-F30E-168C-E23B611A81DB}"/>
                </a:ext>
              </a:extLst>
            </p:cNvPr>
            <p:cNvGrpSpPr/>
            <p:nvPr/>
          </p:nvGrpSpPr>
          <p:grpSpPr>
            <a:xfrm>
              <a:off x="-2342187" y="1740049"/>
              <a:ext cx="2472150" cy="2265492"/>
              <a:chOff x="1235081" y="2777143"/>
              <a:chExt cx="2472150" cy="2265492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E29FA1E6-CF37-D3F1-B259-FD395D9D83E5}"/>
                  </a:ext>
                </a:extLst>
              </p:cNvPr>
              <p:cNvGrpSpPr/>
              <p:nvPr/>
            </p:nvGrpSpPr>
            <p:grpSpPr>
              <a:xfrm>
                <a:off x="1457128" y="2777143"/>
                <a:ext cx="2147531" cy="707886"/>
                <a:chOff x="9220876" y="2247075"/>
                <a:chExt cx="2147531" cy="707886"/>
              </a:xfrm>
            </p:grpSpPr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913DF4F8-B8E8-6A0B-7C5D-F288134AB569}"/>
                    </a:ext>
                  </a:extLst>
                </p:cNvPr>
                <p:cNvSpPr txBox="1"/>
                <p:nvPr/>
              </p:nvSpPr>
              <p:spPr>
                <a:xfrm>
                  <a:off x="9220876" y="2247075"/>
                  <a:ext cx="1070843" cy="70788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000" b="1" dirty="0">
                      <a:solidFill>
                        <a:schemeClr val="accent1"/>
                      </a:solidFill>
                    </a:rPr>
                    <a:t>10+</a:t>
                  </a:r>
                </a:p>
              </p:txBody>
            </p:sp>
            <p:sp>
              <p:nvSpPr>
                <p:cNvPr id="37" name="CasellaDiTesto 36">
                  <a:extLst>
                    <a:ext uri="{FF2B5EF4-FFF2-40B4-BE49-F238E27FC236}">
                      <a16:creationId xmlns:a16="http://schemas.microsoft.com/office/drawing/2014/main" id="{4C8E66A3-C181-E42B-4424-D2ED28E6ECD2}"/>
                    </a:ext>
                  </a:extLst>
                </p:cNvPr>
                <p:cNvSpPr txBox="1"/>
                <p:nvPr/>
              </p:nvSpPr>
              <p:spPr>
                <a:xfrm>
                  <a:off x="10132744" y="2370186"/>
                  <a:ext cx="1235663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EVENTI ORGANIZZATI</a:t>
                  </a:r>
                </a:p>
              </p:txBody>
            </p:sp>
          </p:grpSp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202C8944-573D-F7E6-1AF8-696507C2EF70}"/>
                  </a:ext>
                </a:extLst>
              </p:cNvPr>
              <p:cNvGrpSpPr/>
              <p:nvPr/>
            </p:nvGrpSpPr>
            <p:grpSpPr>
              <a:xfrm>
                <a:off x="1235081" y="3557042"/>
                <a:ext cx="2067746" cy="707886"/>
                <a:chOff x="8748792" y="2943218"/>
                <a:chExt cx="2067746" cy="707886"/>
              </a:xfrm>
            </p:grpSpPr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CBAF446E-AB1D-4C56-B32F-6D9B3C425DDB}"/>
                    </a:ext>
                  </a:extLst>
                </p:cNvPr>
                <p:cNvSpPr txBox="1"/>
                <p:nvPr/>
              </p:nvSpPr>
              <p:spPr>
                <a:xfrm>
                  <a:off x="8748792" y="2943218"/>
                  <a:ext cx="1070843" cy="70788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>
                    <a:defRPr sz="4000" b="1">
                      <a:solidFill>
                        <a:schemeClr val="accent1"/>
                      </a:solidFill>
                    </a:defRPr>
                  </a:lvl1pPr>
                </a:lstStyle>
                <a:p>
                  <a:r>
                    <a:rPr lang="it-IT" dirty="0"/>
                    <a:t>10+</a:t>
                  </a:r>
                </a:p>
              </p:txBody>
            </p:sp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D38733DA-F92E-77C1-0656-F6402DA45FE2}"/>
                    </a:ext>
                  </a:extLst>
                </p:cNvPr>
                <p:cNvSpPr txBox="1"/>
                <p:nvPr/>
              </p:nvSpPr>
              <p:spPr>
                <a:xfrm>
                  <a:off x="9660660" y="3066329"/>
                  <a:ext cx="1155878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WEBINAR ORGANIZZATI</a:t>
                  </a:r>
                </a:p>
              </p:txBody>
            </p:sp>
          </p:grpSp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201625E9-3A20-411F-36A0-D835C7410E50}"/>
                  </a:ext>
                </a:extLst>
              </p:cNvPr>
              <p:cNvGrpSpPr/>
              <p:nvPr/>
            </p:nvGrpSpPr>
            <p:grpSpPr>
              <a:xfrm>
                <a:off x="1639485" y="4334749"/>
                <a:ext cx="2067746" cy="707886"/>
                <a:chOff x="7349094" y="3737125"/>
                <a:chExt cx="2067746" cy="707886"/>
              </a:xfrm>
            </p:grpSpPr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D9CD3DC8-E1C3-AD9B-4CCD-5845746B43E2}"/>
                    </a:ext>
                  </a:extLst>
                </p:cNvPr>
                <p:cNvSpPr txBox="1"/>
                <p:nvPr/>
              </p:nvSpPr>
              <p:spPr>
                <a:xfrm>
                  <a:off x="7349094" y="3737125"/>
                  <a:ext cx="1070843" cy="70788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>
                    <a:defRPr sz="4000" b="1">
                      <a:solidFill>
                        <a:schemeClr val="accent1"/>
                      </a:solidFill>
                    </a:defRPr>
                  </a:lvl1pPr>
                </a:lstStyle>
                <a:p>
                  <a:r>
                    <a:rPr lang="it-IT" dirty="0"/>
                    <a:t>15+</a:t>
                  </a:r>
                </a:p>
              </p:txBody>
            </p: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C7987585-CF55-7449-5E4A-8381ACCAFBF4}"/>
                    </a:ext>
                  </a:extLst>
                </p:cNvPr>
                <p:cNvSpPr txBox="1"/>
                <p:nvPr/>
              </p:nvSpPr>
              <p:spPr>
                <a:xfrm>
                  <a:off x="8260962" y="3860236"/>
                  <a:ext cx="1155878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EVENTI PATROCINATI</a:t>
                  </a:r>
                </a:p>
              </p:txBody>
            </p:sp>
          </p:grpSp>
        </p:grpSp>
      </p:grpSp>
      <p:sp>
        <p:nvSpPr>
          <p:cNvPr id="38" name="Ovale 37">
            <a:extLst>
              <a:ext uri="{FF2B5EF4-FFF2-40B4-BE49-F238E27FC236}">
                <a16:creationId xmlns:a16="http://schemas.microsoft.com/office/drawing/2014/main" id="{9E386BD3-0065-B3C6-7B0B-7821F4C6321C}"/>
              </a:ext>
            </a:extLst>
          </p:cNvPr>
          <p:cNvSpPr/>
          <p:nvPr/>
        </p:nvSpPr>
        <p:spPr>
          <a:xfrm rot="21596345">
            <a:off x="3984075" y="3713573"/>
            <a:ext cx="2160000" cy="2160000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latin typeface="+mj-lt"/>
              </a:rPr>
              <a:t>RAFFORZAMENTO </a:t>
            </a:r>
            <a:r>
              <a:rPr lang="it-IT" sz="1200" dirty="0">
                <a:latin typeface="+mj-lt"/>
              </a:rPr>
              <a:t>DELLE</a:t>
            </a:r>
            <a:r>
              <a:rPr lang="it-IT" sz="1200" b="1" dirty="0">
                <a:latin typeface="+mj-lt"/>
              </a:rPr>
              <a:t> ALLEANZE ISTITUZIONALI </a:t>
            </a:r>
            <a:r>
              <a:rPr lang="it-IT" sz="1200" dirty="0">
                <a:latin typeface="+mj-lt"/>
              </a:rPr>
              <a:t>DEL CLUSTER</a:t>
            </a: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A2741C71-283D-4B36-88A1-CCE48163B5E9}"/>
              </a:ext>
            </a:extLst>
          </p:cNvPr>
          <p:cNvSpPr/>
          <p:nvPr/>
        </p:nvSpPr>
        <p:spPr>
          <a:xfrm>
            <a:off x="3248306" y="1840709"/>
            <a:ext cx="2160000" cy="21600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latin typeface="+mj-lt"/>
              </a:rPr>
              <a:t>SVILUPPO</a:t>
            </a:r>
            <a:r>
              <a:rPr lang="it-IT" sz="1200" dirty="0">
                <a:latin typeface="+mj-lt"/>
              </a:rPr>
              <a:t> DI </a:t>
            </a:r>
            <a:r>
              <a:rPr lang="it-IT" sz="1200" b="1" dirty="0">
                <a:latin typeface="+mj-lt"/>
              </a:rPr>
              <a:t>CONNESSIONI </a:t>
            </a:r>
            <a:r>
              <a:rPr lang="it-IT" sz="1200" dirty="0">
                <a:latin typeface="+mj-lt"/>
              </a:rPr>
              <a:t>PER LA PROMOZIONE DI </a:t>
            </a:r>
            <a:r>
              <a:rPr lang="it-IT" sz="1200" b="1" dirty="0">
                <a:latin typeface="+mj-lt"/>
              </a:rPr>
              <a:t>PARTNERSHIP</a:t>
            </a:r>
          </a:p>
        </p:txBody>
      </p:sp>
      <p:sp>
        <p:nvSpPr>
          <p:cNvPr id="42" name="Titolo 2">
            <a:extLst>
              <a:ext uri="{FF2B5EF4-FFF2-40B4-BE49-F238E27FC236}">
                <a16:creationId xmlns:a16="http://schemas.microsoft.com/office/drawing/2014/main" id="{DA9A8B48-223C-6FAA-7C32-9FE012E07384}"/>
              </a:ext>
            </a:extLst>
          </p:cNvPr>
          <p:cNvSpPr txBox="1">
            <a:spLocks/>
          </p:cNvSpPr>
          <p:nvPr/>
        </p:nvSpPr>
        <p:spPr>
          <a:xfrm>
            <a:off x="374481" y="246963"/>
            <a:ext cx="11184173" cy="474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1E406A"/>
                </a:solidFill>
                <a:latin typeface="+mn-lt"/>
                <a:ea typeface="MS PGothic" pitchFamily="34" charset="-128"/>
                <a:cs typeface="+mj-cs"/>
              </a:defRPr>
            </a:lvl1pPr>
          </a:lstStyle>
          <a:p>
            <a:r>
              <a:rPr lang="it-IT" sz="2400" dirty="0">
                <a:latin typeface="+mj-lt"/>
              </a:rPr>
              <a:t>SINTESI DEI RISULTATI</a:t>
            </a:r>
          </a:p>
        </p:txBody>
      </p:sp>
    </p:spTree>
    <p:extLst>
      <p:ext uri="{BB962C8B-B14F-4D97-AF65-F5344CB8AC3E}">
        <p14:creationId xmlns:p14="http://schemas.microsoft.com/office/powerpoint/2010/main" val="143688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C7CCD-792C-E09C-B73F-51200FCF1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4FCA0B41-8219-98C9-CED6-564C643916B3}"/>
              </a:ext>
            </a:extLst>
          </p:cNvPr>
          <p:cNvGrpSpPr/>
          <p:nvPr/>
        </p:nvGrpSpPr>
        <p:grpSpPr>
          <a:xfrm>
            <a:off x="1221743" y="767989"/>
            <a:ext cx="9515416" cy="5107879"/>
            <a:chOff x="1214258" y="938278"/>
            <a:chExt cx="9515416" cy="5107879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6343B2B9-57A1-7907-F5CA-C6E0A5A17686}"/>
                </a:ext>
              </a:extLst>
            </p:cNvPr>
            <p:cNvSpPr/>
            <p:nvPr/>
          </p:nvSpPr>
          <p:spPr>
            <a:xfrm rot="21596345">
              <a:off x="3961611" y="3885009"/>
              <a:ext cx="2160000" cy="216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RAFFORZAMENTO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ALLEANZE ISTITUZIONALI </a:t>
              </a:r>
              <a:r>
                <a:rPr lang="it-IT" sz="1200" dirty="0">
                  <a:latin typeface="+mj-lt"/>
                </a:rPr>
                <a:t>DEL CLUSTER</a:t>
              </a:r>
            </a:p>
          </p:txBody>
        </p:sp>
        <p:pic>
          <p:nvPicPr>
            <p:cNvPr id="8" name="Picture 2" descr="22 gennaio – Il Cluster lombardo di scienze della vita – news.unipv">
              <a:extLst>
                <a:ext uri="{FF2B5EF4-FFF2-40B4-BE49-F238E27FC236}">
                  <a16:creationId xmlns:a16="http://schemas.microsoft.com/office/drawing/2014/main" id="{AB064470-221D-1B1E-C657-1BE2F4BDDA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" t="16474" r="71318" b="27121"/>
            <a:stretch/>
          </p:blipFill>
          <p:spPr bwMode="auto">
            <a:xfrm>
              <a:off x="5656731" y="3198091"/>
              <a:ext cx="630470" cy="70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7F01D4B3-56A8-9294-5935-42159E8D9BB1}"/>
                </a:ext>
              </a:extLst>
            </p:cNvPr>
            <p:cNvSpPr/>
            <p:nvPr/>
          </p:nvSpPr>
          <p:spPr>
            <a:xfrm>
              <a:off x="5974262" y="3883862"/>
              <a:ext cx="2160000" cy="216229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8DC6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SENSIBILIZZAZIONE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POLITICHE </a:t>
              </a:r>
              <a:r>
                <a:rPr lang="it-IT" sz="1200" dirty="0">
                  <a:latin typeface="+mj-lt"/>
                </a:rPr>
                <a:t>PER LE LIFE SCIENCE E LA SALUTE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411042B0-53B0-5CCD-F6F3-3B960F93E764}"/>
                </a:ext>
              </a:extLst>
            </p:cNvPr>
            <p:cNvSpPr/>
            <p:nvPr/>
          </p:nvSpPr>
          <p:spPr>
            <a:xfrm rot="21596345">
              <a:off x="6651215" y="2012146"/>
              <a:ext cx="2160000" cy="216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PROMOZIONE INTERNAZIONALE </a:t>
              </a:r>
              <a:r>
                <a:rPr lang="it-IT" sz="1200" dirty="0">
                  <a:latin typeface="+mj-lt"/>
                </a:rPr>
                <a:t>DELL’ECOSISTEMA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7AAC4727-05B0-6581-0608-398C2203B520}"/>
                </a:ext>
              </a:extLst>
            </p:cNvPr>
            <p:cNvSpPr/>
            <p:nvPr/>
          </p:nvSpPr>
          <p:spPr>
            <a:xfrm rot="20970021">
              <a:off x="1214258" y="2029704"/>
              <a:ext cx="9515416" cy="2236962"/>
            </a:xfrm>
            <a:prstGeom prst="ellipse">
              <a:avLst/>
            </a:prstGeom>
            <a:noFill/>
            <a:ln>
              <a:solidFill>
                <a:schemeClr val="accent6">
                  <a:lumMod val="9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B5B2E754-BD01-F3B5-2763-1B8D97B06567}"/>
                </a:ext>
              </a:extLst>
            </p:cNvPr>
            <p:cNvSpPr/>
            <p:nvPr/>
          </p:nvSpPr>
          <p:spPr>
            <a:xfrm>
              <a:off x="4964759" y="938278"/>
              <a:ext cx="2160000" cy="21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RICERCA, INNOVAZIONE, TT </a:t>
              </a:r>
              <a:r>
                <a:rPr lang="it-IT" sz="1200" dirty="0">
                  <a:latin typeface="+mj-lt"/>
                </a:rPr>
                <a:t>E</a:t>
              </a:r>
              <a:r>
                <a:rPr lang="it-IT" sz="1200" b="1" dirty="0">
                  <a:latin typeface="+mj-lt"/>
                </a:rPr>
                <a:t> GRANT SUPPORT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0CC81C84-D32D-E1EB-2A09-F49B1923B81B}"/>
                </a:ext>
              </a:extLst>
            </p:cNvPr>
            <p:cNvSpPr/>
            <p:nvPr/>
          </p:nvSpPr>
          <p:spPr>
            <a:xfrm>
              <a:off x="3225842" y="2012145"/>
              <a:ext cx="2160000" cy="216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SVILUPPO</a:t>
              </a:r>
              <a:r>
                <a:rPr lang="it-IT" sz="1200" dirty="0">
                  <a:latin typeface="+mj-lt"/>
                </a:rPr>
                <a:t> DI </a:t>
              </a:r>
              <a:r>
                <a:rPr lang="it-IT" sz="1200" b="1" dirty="0">
                  <a:latin typeface="+mj-lt"/>
                </a:rPr>
                <a:t>CONNESSIONI </a:t>
              </a:r>
              <a:r>
                <a:rPr lang="it-IT" sz="1200" dirty="0">
                  <a:latin typeface="+mj-lt"/>
                </a:rPr>
                <a:t>PER LA PROMOZIONE DI </a:t>
              </a:r>
              <a:r>
                <a:rPr lang="it-IT" sz="1200" b="1" dirty="0">
                  <a:latin typeface="+mj-lt"/>
                </a:rPr>
                <a:t>PARTNERSHIP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01F3D0EE-F26B-AE0A-E580-9EC34ABDFBD6}"/>
              </a:ext>
            </a:extLst>
          </p:cNvPr>
          <p:cNvSpPr/>
          <p:nvPr/>
        </p:nvSpPr>
        <p:spPr>
          <a:xfrm>
            <a:off x="3937" y="553487"/>
            <a:ext cx="12188063" cy="555488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EDA12D0A-7227-7ADD-A2FF-FD84DE1DA22B}"/>
              </a:ext>
            </a:extLst>
          </p:cNvPr>
          <p:cNvSpPr/>
          <p:nvPr/>
        </p:nvSpPr>
        <p:spPr>
          <a:xfrm>
            <a:off x="7451008" y="2338472"/>
            <a:ext cx="3769902" cy="3769902"/>
          </a:xfrm>
          <a:prstGeom prst="ellipse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95C123"/>
              </a:solidFill>
            </a:endParaRP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8FD123C1-0112-F5CE-2057-4404C074D9C4}"/>
              </a:ext>
            </a:extLst>
          </p:cNvPr>
          <p:cNvSpPr/>
          <p:nvPr/>
        </p:nvSpPr>
        <p:spPr>
          <a:xfrm>
            <a:off x="5962112" y="3707440"/>
            <a:ext cx="2160000" cy="2162295"/>
          </a:xfrm>
          <a:prstGeom prst="ellipse">
            <a:avLst/>
          </a:prstGeom>
          <a:solidFill>
            <a:schemeClr val="accent3"/>
          </a:solidFill>
          <a:ln>
            <a:solidFill>
              <a:srgbClr val="8DC64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latin typeface="+mj-lt"/>
              </a:rPr>
              <a:t>SENSIBILIZZAZIONE </a:t>
            </a:r>
            <a:r>
              <a:rPr lang="it-IT" sz="1200" dirty="0">
                <a:latin typeface="+mj-lt"/>
              </a:rPr>
              <a:t>DELLE</a:t>
            </a:r>
            <a:r>
              <a:rPr lang="it-IT" sz="1200" b="1" dirty="0">
                <a:latin typeface="+mj-lt"/>
              </a:rPr>
              <a:t> POLITICHE </a:t>
            </a:r>
            <a:r>
              <a:rPr lang="it-IT" sz="1200" dirty="0">
                <a:latin typeface="+mj-lt"/>
              </a:rPr>
              <a:t>PER LE LIFE SCIENCE E LA SALUTE</a:t>
            </a:r>
          </a:p>
        </p:txBody>
      </p: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396F21B5-7F5F-D1BE-6349-67C3F1BEA2B9}"/>
              </a:ext>
            </a:extLst>
          </p:cNvPr>
          <p:cNvGrpSpPr/>
          <p:nvPr/>
        </p:nvGrpSpPr>
        <p:grpSpPr>
          <a:xfrm>
            <a:off x="8451946" y="2819435"/>
            <a:ext cx="2429006" cy="2902856"/>
            <a:chOff x="8451946" y="2727206"/>
            <a:chExt cx="2429006" cy="2902856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CA7ECCB4-0611-35A3-EA9D-FBE82991566E}"/>
                </a:ext>
              </a:extLst>
            </p:cNvPr>
            <p:cNvGrpSpPr/>
            <p:nvPr/>
          </p:nvGrpSpPr>
          <p:grpSpPr>
            <a:xfrm>
              <a:off x="8451946" y="3771593"/>
              <a:ext cx="1715243" cy="827447"/>
              <a:chOff x="8578706" y="4539581"/>
              <a:chExt cx="1715243" cy="827447"/>
            </a:xfrm>
          </p:grpSpPr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247BF36B-13B2-60CC-F44E-1A4DD5184AC8}"/>
                  </a:ext>
                </a:extLst>
              </p:cNvPr>
              <p:cNvGrpSpPr/>
              <p:nvPr/>
            </p:nvGrpSpPr>
            <p:grpSpPr>
              <a:xfrm>
                <a:off x="8578706" y="4659142"/>
                <a:ext cx="1507110" cy="707886"/>
                <a:chOff x="7600565" y="3728402"/>
                <a:chExt cx="1507110" cy="707886"/>
              </a:xfrm>
            </p:grpSpPr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4B8EF5F7-11AF-2E02-DFCF-D15FA7246FAF}"/>
                    </a:ext>
                  </a:extLst>
                </p:cNvPr>
                <p:cNvSpPr txBox="1"/>
                <p:nvPr/>
              </p:nvSpPr>
              <p:spPr>
                <a:xfrm>
                  <a:off x="7600565" y="3728402"/>
                  <a:ext cx="590080" cy="70788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>
                    <a:defRPr sz="4000" b="1">
                      <a:solidFill>
                        <a:schemeClr val="accent1"/>
                      </a:solidFill>
                    </a:defRPr>
                  </a:lvl1pPr>
                </a:lstStyle>
                <a:p>
                  <a:r>
                    <a:rPr lang="it-IT" dirty="0">
                      <a:solidFill>
                        <a:srgbClr val="95C123"/>
                      </a:solidFill>
                    </a:rPr>
                    <a:t>4</a:t>
                  </a:r>
                </a:p>
              </p:txBody>
            </p: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FDF0237E-A20B-F412-FE07-0F0A97BF8C1F}"/>
                    </a:ext>
                  </a:extLst>
                </p:cNvPr>
                <p:cNvSpPr txBox="1"/>
                <p:nvPr/>
              </p:nvSpPr>
              <p:spPr>
                <a:xfrm>
                  <a:off x="7951797" y="3857847"/>
                  <a:ext cx="1155878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TAVOLI ISTITUZIONALI</a:t>
                  </a:r>
                </a:p>
              </p:txBody>
            </p:sp>
          </p:grp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0996E605-FCBB-7C1D-4941-209F401824F2}"/>
                  </a:ext>
                </a:extLst>
              </p:cNvPr>
              <p:cNvSpPr txBox="1"/>
              <p:nvPr/>
            </p:nvSpPr>
            <p:spPr>
              <a:xfrm>
                <a:off x="8578706" y="4539581"/>
                <a:ext cx="1715243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>
                  <a:defRPr sz="1200">
                    <a:latin typeface="+mj-lt"/>
                  </a:defRPr>
                </a:lvl1pPr>
              </a:lstStyle>
              <a:p>
                <a:r>
                  <a:rPr lang="it-IT" b="1" dirty="0"/>
                  <a:t>COINVOLGIMENTO SU</a:t>
                </a:r>
              </a:p>
            </p:txBody>
          </p: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396D9838-16F0-05D8-F313-EEBFFA76AF36}"/>
                </a:ext>
              </a:extLst>
            </p:cNvPr>
            <p:cNvGrpSpPr/>
            <p:nvPr/>
          </p:nvGrpSpPr>
          <p:grpSpPr>
            <a:xfrm>
              <a:off x="8451946" y="2727206"/>
              <a:ext cx="1715243" cy="827447"/>
              <a:chOff x="8578706" y="4539581"/>
              <a:chExt cx="1715243" cy="827447"/>
            </a:xfrm>
          </p:grpSpPr>
          <p:grpSp>
            <p:nvGrpSpPr>
              <p:cNvPr id="11" name="Gruppo 10">
                <a:extLst>
                  <a:ext uri="{FF2B5EF4-FFF2-40B4-BE49-F238E27FC236}">
                    <a16:creationId xmlns:a16="http://schemas.microsoft.com/office/drawing/2014/main" id="{575BCBF9-C4AF-E0A3-9648-78954B16275C}"/>
                  </a:ext>
                </a:extLst>
              </p:cNvPr>
              <p:cNvGrpSpPr/>
              <p:nvPr/>
            </p:nvGrpSpPr>
            <p:grpSpPr>
              <a:xfrm>
                <a:off x="8578706" y="4659142"/>
                <a:ext cx="1507110" cy="707886"/>
                <a:chOff x="7600565" y="3728402"/>
                <a:chExt cx="1507110" cy="707886"/>
              </a:xfrm>
            </p:grpSpPr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E0F687B9-4879-2DB2-F175-E6A2804ED68C}"/>
                    </a:ext>
                  </a:extLst>
                </p:cNvPr>
                <p:cNvSpPr txBox="1"/>
                <p:nvPr/>
              </p:nvSpPr>
              <p:spPr>
                <a:xfrm>
                  <a:off x="7600565" y="3728402"/>
                  <a:ext cx="590080" cy="70788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>
                    <a:defRPr sz="4000" b="1">
                      <a:solidFill>
                        <a:schemeClr val="accent1"/>
                      </a:solidFill>
                    </a:defRPr>
                  </a:lvl1pPr>
                </a:lstStyle>
                <a:p>
                  <a:r>
                    <a:rPr lang="it-IT" dirty="0">
                      <a:solidFill>
                        <a:srgbClr val="95C123"/>
                      </a:solidFill>
                    </a:rPr>
                    <a:t>4</a:t>
                  </a:r>
                </a:p>
              </p:txBody>
            </p: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D2607133-35B2-6FA6-C83F-260E11FF4AC4}"/>
                    </a:ext>
                  </a:extLst>
                </p:cNvPr>
                <p:cNvSpPr txBox="1"/>
                <p:nvPr/>
              </p:nvSpPr>
              <p:spPr>
                <a:xfrm>
                  <a:off x="7951797" y="3857847"/>
                  <a:ext cx="1155878" cy="461665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ASSESSORATI REGIONALI</a:t>
                  </a:r>
                </a:p>
              </p:txBody>
            </p:sp>
          </p:grp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92D4E3E-930D-12DE-89E1-892DAA63EC54}"/>
                  </a:ext>
                </a:extLst>
              </p:cNvPr>
              <p:cNvSpPr txBox="1"/>
              <p:nvPr/>
            </p:nvSpPr>
            <p:spPr>
              <a:xfrm>
                <a:off x="8578706" y="4539581"/>
                <a:ext cx="1715243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>
                  <a:defRPr sz="1200">
                    <a:latin typeface="+mj-lt"/>
                  </a:defRPr>
                </a:lvl1pPr>
              </a:lstStyle>
              <a:p>
                <a:r>
                  <a:rPr lang="it-IT" b="1" dirty="0"/>
                  <a:t>CONFRONTO CON</a:t>
                </a:r>
              </a:p>
            </p:txBody>
          </p: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29CC7D56-B7FF-4096-A4D1-1A878DD7E01A}"/>
                </a:ext>
              </a:extLst>
            </p:cNvPr>
            <p:cNvGrpSpPr/>
            <p:nvPr/>
          </p:nvGrpSpPr>
          <p:grpSpPr>
            <a:xfrm>
              <a:off x="8451946" y="4815979"/>
              <a:ext cx="2429006" cy="814083"/>
              <a:chOff x="1373194" y="3526003"/>
              <a:chExt cx="2429006" cy="814083"/>
            </a:xfrm>
          </p:grpSpPr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35A92F72-BC4F-2ADD-69EA-CCF5E4AAD571}"/>
                  </a:ext>
                </a:extLst>
              </p:cNvPr>
              <p:cNvSpPr txBox="1"/>
              <p:nvPr/>
            </p:nvSpPr>
            <p:spPr>
              <a:xfrm>
                <a:off x="1753291" y="3756835"/>
                <a:ext cx="1636873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>
                  <a:defRPr sz="1200">
                    <a:latin typeface="+mj-lt"/>
                  </a:defRPr>
                </a:lvl1pPr>
              </a:lstStyle>
              <a:p>
                <a:r>
                  <a:rPr lang="it-IT" b="1" dirty="0"/>
                  <a:t>LEGGI NAZIONALI</a:t>
                </a:r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4530B23-D669-965C-C969-F379DC720DEB}"/>
                  </a:ext>
                </a:extLst>
              </p:cNvPr>
              <p:cNvSpPr txBox="1"/>
              <p:nvPr/>
            </p:nvSpPr>
            <p:spPr>
              <a:xfrm>
                <a:off x="1373194" y="3526003"/>
                <a:ext cx="24290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>
                  <a:defRPr sz="1200">
                    <a:latin typeface="+mj-lt"/>
                  </a:defRPr>
                </a:lvl1pPr>
              </a:lstStyle>
              <a:p>
                <a:r>
                  <a:rPr lang="it-IT" b="1" dirty="0"/>
                  <a:t>EMENDAMENTI APPROVATI SU</a:t>
                </a:r>
              </a:p>
            </p:txBody>
          </p:sp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F0352559-CC13-7C4E-71FA-5CDB0D0E2F45}"/>
                  </a:ext>
                </a:extLst>
              </p:cNvPr>
              <p:cNvSpPr txBox="1"/>
              <p:nvPr/>
            </p:nvSpPr>
            <p:spPr>
              <a:xfrm>
                <a:off x="1373194" y="3632200"/>
                <a:ext cx="52436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40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it-IT" dirty="0">
                    <a:solidFill>
                      <a:srgbClr val="95C123"/>
                    </a:solidFill>
                  </a:rPr>
                  <a:t>2</a:t>
                </a:r>
              </a:p>
            </p:txBody>
          </p:sp>
        </p:grpSp>
      </p:grpSp>
      <p:sp>
        <p:nvSpPr>
          <p:cNvPr id="48" name="Titolo 2">
            <a:extLst>
              <a:ext uri="{FF2B5EF4-FFF2-40B4-BE49-F238E27FC236}">
                <a16:creationId xmlns:a16="http://schemas.microsoft.com/office/drawing/2014/main" id="{B690EFE1-AC20-28BA-A836-9478B44FE8E7}"/>
              </a:ext>
            </a:extLst>
          </p:cNvPr>
          <p:cNvSpPr txBox="1">
            <a:spLocks/>
          </p:cNvSpPr>
          <p:nvPr/>
        </p:nvSpPr>
        <p:spPr>
          <a:xfrm>
            <a:off x="374481" y="246963"/>
            <a:ext cx="11184173" cy="474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1E406A"/>
                </a:solidFill>
                <a:latin typeface="+mn-lt"/>
                <a:ea typeface="MS PGothic" pitchFamily="34" charset="-128"/>
                <a:cs typeface="+mj-cs"/>
              </a:defRPr>
            </a:lvl1pPr>
          </a:lstStyle>
          <a:p>
            <a:r>
              <a:rPr lang="it-IT" sz="2400" dirty="0">
                <a:latin typeface="+mj-lt"/>
              </a:rPr>
              <a:t>SINTESI DEI RISULTATI</a:t>
            </a:r>
          </a:p>
        </p:txBody>
      </p:sp>
    </p:spTree>
    <p:extLst>
      <p:ext uri="{BB962C8B-B14F-4D97-AF65-F5344CB8AC3E}">
        <p14:creationId xmlns:p14="http://schemas.microsoft.com/office/powerpoint/2010/main" val="127037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82ACF-7B35-FC70-3C6E-584A79848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uppo 43">
            <a:extLst>
              <a:ext uri="{FF2B5EF4-FFF2-40B4-BE49-F238E27FC236}">
                <a16:creationId xmlns:a16="http://schemas.microsoft.com/office/drawing/2014/main" id="{E7E503DC-6A07-317E-6504-277A3451EB31}"/>
              </a:ext>
            </a:extLst>
          </p:cNvPr>
          <p:cNvGrpSpPr/>
          <p:nvPr/>
        </p:nvGrpSpPr>
        <p:grpSpPr>
          <a:xfrm>
            <a:off x="1221743" y="767989"/>
            <a:ext cx="9515416" cy="5107879"/>
            <a:chOff x="1214258" y="938278"/>
            <a:chExt cx="9515416" cy="5107879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1B4461F2-0C5B-48C6-5739-BFA67A2E884C}"/>
                </a:ext>
              </a:extLst>
            </p:cNvPr>
            <p:cNvSpPr/>
            <p:nvPr/>
          </p:nvSpPr>
          <p:spPr>
            <a:xfrm rot="21596345">
              <a:off x="3961611" y="3885009"/>
              <a:ext cx="2160000" cy="216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RAFFORZAMENTO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ALLEANZE ISTITUZIONALI </a:t>
              </a:r>
              <a:r>
                <a:rPr lang="it-IT" sz="1200" dirty="0">
                  <a:latin typeface="+mj-lt"/>
                </a:rPr>
                <a:t>DEL CLUSTER</a:t>
              </a:r>
            </a:p>
          </p:txBody>
        </p:sp>
        <p:pic>
          <p:nvPicPr>
            <p:cNvPr id="8" name="Picture 2" descr="22 gennaio – Il Cluster lombardo di scienze della vita – news.unipv">
              <a:extLst>
                <a:ext uri="{FF2B5EF4-FFF2-40B4-BE49-F238E27FC236}">
                  <a16:creationId xmlns:a16="http://schemas.microsoft.com/office/drawing/2014/main" id="{B4A16FF9-87E5-FF81-932E-29ECE38D8B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" t="16474" r="71318" b="27121"/>
            <a:stretch/>
          </p:blipFill>
          <p:spPr bwMode="auto">
            <a:xfrm>
              <a:off x="5656731" y="3198091"/>
              <a:ext cx="630470" cy="70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3EF1A859-7379-7190-71EB-30A6BBBC0F3D}"/>
                </a:ext>
              </a:extLst>
            </p:cNvPr>
            <p:cNvSpPr/>
            <p:nvPr/>
          </p:nvSpPr>
          <p:spPr>
            <a:xfrm>
              <a:off x="5974262" y="3883862"/>
              <a:ext cx="2160000" cy="216229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8DC6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SENSIBILIZZAZIONE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POLITICHE </a:t>
              </a:r>
              <a:r>
                <a:rPr lang="it-IT" sz="1200" dirty="0">
                  <a:latin typeface="+mj-lt"/>
                </a:rPr>
                <a:t>PER LE LIFE SCIENCE E LA SALUTE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9A6AF30C-A4EF-1D3E-733E-AC1B0629A6D6}"/>
                </a:ext>
              </a:extLst>
            </p:cNvPr>
            <p:cNvSpPr/>
            <p:nvPr/>
          </p:nvSpPr>
          <p:spPr>
            <a:xfrm rot="21596345">
              <a:off x="6651215" y="2012146"/>
              <a:ext cx="2160000" cy="216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PROMOZIONE INTERNAZIONALE </a:t>
              </a:r>
              <a:r>
                <a:rPr lang="it-IT" sz="1200" dirty="0">
                  <a:latin typeface="+mj-lt"/>
                </a:rPr>
                <a:t>DELL’ECOSISTEMA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5F849C0B-AA68-FAA4-424D-165391520430}"/>
                </a:ext>
              </a:extLst>
            </p:cNvPr>
            <p:cNvSpPr/>
            <p:nvPr/>
          </p:nvSpPr>
          <p:spPr>
            <a:xfrm rot="20970021">
              <a:off x="1214258" y="2029704"/>
              <a:ext cx="9515416" cy="2236962"/>
            </a:xfrm>
            <a:prstGeom prst="ellipse">
              <a:avLst/>
            </a:prstGeom>
            <a:noFill/>
            <a:ln>
              <a:solidFill>
                <a:schemeClr val="accent6">
                  <a:lumMod val="9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BFCC4968-C3F5-CA49-0A71-7BE0371DE328}"/>
                </a:ext>
              </a:extLst>
            </p:cNvPr>
            <p:cNvSpPr/>
            <p:nvPr/>
          </p:nvSpPr>
          <p:spPr>
            <a:xfrm>
              <a:off x="4964759" y="938278"/>
              <a:ext cx="2160000" cy="21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RICERCA, INNOVAZIONE, TT </a:t>
              </a:r>
              <a:r>
                <a:rPr lang="it-IT" sz="1200" dirty="0">
                  <a:latin typeface="+mj-lt"/>
                </a:rPr>
                <a:t>E</a:t>
              </a:r>
              <a:r>
                <a:rPr lang="it-IT" sz="1200" b="1" dirty="0">
                  <a:latin typeface="+mj-lt"/>
                </a:rPr>
                <a:t> GRANT SUPPORT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47ED77A8-5AD3-36D8-34FA-EF474A92A1C9}"/>
                </a:ext>
              </a:extLst>
            </p:cNvPr>
            <p:cNvSpPr/>
            <p:nvPr/>
          </p:nvSpPr>
          <p:spPr>
            <a:xfrm>
              <a:off x="3225842" y="2012145"/>
              <a:ext cx="2160000" cy="216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SVILUPPO</a:t>
              </a:r>
              <a:r>
                <a:rPr lang="it-IT" sz="1200" dirty="0">
                  <a:latin typeface="+mj-lt"/>
                </a:rPr>
                <a:t> DI </a:t>
              </a:r>
              <a:r>
                <a:rPr lang="it-IT" sz="1200" b="1" dirty="0">
                  <a:latin typeface="+mj-lt"/>
                </a:rPr>
                <a:t>CONNESSIONI </a:t>
              </a:r>
              <a:r>
                <a:rPr lang="it-IT" sz="1200" dirty="0">
                  <a:latin typeface="+mj-lt"/>
                </a:rPr>
                <a:t>PER LA PROMOZIONE DI </a:t>
              </a:r>
              <a:r>
                <a:rPr lang="it-IT" sz="1200" b="1" dirty="0">
                  <a:latin typeface="+mj-lt"/>
                </a:rPr>
                <a:t>PARTNERSHIP</a:t>
              </a:r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BC1C3C40-4996-52EC-CB72-C01B11F2E0B2}"/>
              </a:ext>
            </a:extLst>
          </p:cNvPr>
          <p:cNvSpPr/>
          <p:nvPr/>
        </p:nvSpPr>
        <p:spPr>
          <a:xfrm>
            <a:off x="16668" y="744900"/>
            <a:ext cx="12158663" cy="5368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9B54C774-94A0-A874-F823-9BEB71EA9192}"/>
              </a:ext>
            </a:extLst>
          </p:cNvPr>
          <p:cNvSpPr/>
          <p:nvPr/>
        </p:nvSpPr>
        <p:spPr>
          <a:xfrm rot="21596345">
            <a:off x="6654729" y="1833881"/>
            <a:ext cx="2160000" cy="2160000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>
                <a:latin typeface="+mj-lt"/>
              </a:rPr>
              <a:t>PROMOZIONE INTERNAZIONALE </a:t>
            </a:r>
            <a:r>
              <a:rPr lang="it-IT" sz="1200" dirty="0">
                <a:latin typeface="+mj-lt"/>
              </a:rPr>
              <a:t>DELL’ECOSISTEMA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87E0182-3112-1A03-447A-A39BA60C7F44}"/>
              </a:ext>
            </a:extLst>
          </p:cNvPr>
          <p:cNvGrpSpPr/>
          <p:nvPr/>
        </p:nvGrpSpPr>
        <p:grpSpPr>
          <a:xfrm>
            <a:off x="8367198" y="683907"/>
            <a:ext cx="2960265" cy="2960265"/>
            <a:chOff x="8864224" y="858887"/>
            <a:chExt cx="3037274" cy="3037274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969076E2-A7F3-DE09-1E78-53403587902F}"/>
                </a:ext>
              </a:extLst>
            </p:cNvPr>
            <p:cNvSpPr/>
            <p:nvPr/>
          </p:nvSpPr>
          <p:spPr>
            <a:xfrm>
              <a:off x="8864224" y="858887"/>
              <a:ext cx="3037274" cy="3037274"/>
            </a:xfrm>
            <a:prstGeom prst="ellipse">
              <a:avLst/>
            </a:prstGeom>
            <a:solidFill>
              <a:srgbClr val="FFFFFF"/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EDBF06E-C897-937F-90CD-E4AFC98ED604}"/>
                </a:ext>
              </a:extLst>
            </p:cNvPr>
            <p:cNvSpPr txBox="1"/>
            <p:nvPr/>
          </p:nvSpPr>
          <p:spPr>
            <a:xfrm>
              <a:off x="9437914" y="2732668"/>
              <a:ext cx="944947" cy="66314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solidFill>
                    <a:schemeClr val="accent2"/>
                  </a:solidFill>
                </a:rPr>
                <a:t>10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0F6FBB2D-847E-9644-D004-BF5FB0844337}"/>
                </a:ext>
              </a:extLst>
            </p:cNvPr>
            <p:cNvSpPr txBox="1"/>
            <p:nvPr/>
          </p:nvSpPr>
          <p:spPr>
            <a:xfrm>
              <a:off x="10014940" y="2794223"/>
              <a:ext cx="1428699" cy="646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sz="1200">
                  <a:latin typeface="+mj-lt"/>
                </a:defRPr>
              </a:lvl1pPr>
            </a:lstStyle>
            <a:p>
              <a:r>
                <a:rPr lang="it-IT" b="1" dirty="0"/>
                <a:t>DELEGAZIONI INTERNAZIONALI OSPITATE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2FC4897-DE75-C0A7-E479-1A6BF93500ED}"/>
                </a:ext>
              </a:extLst>
            </p:cNvPr>
            <p:cNvSpPr txBox="1"/>
            <p:nvPr/>
          </p:nvSpPr>
          <p:spPr>
            <a:xfrm>
              <a:off x="9437736" y="2002553"/>
              <a:ext cx="1070843" cy="66314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solidFill>
                    <a:schemeClr val="accent2"/>
                  </a:solidFill>
                </a:rPr>
                <a:t>5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92D0897-2D71-67ED-DC84-D1B775033D4B}"/>
                </a:ext>
              </a:extLst>
            </p:cNvPr>
            <p:cNvSpPr txBox="1"/>
            <p:nvPr/>
          </p:nvSpPr>
          <p:spPr>
            <a:xfrm>
              <a:off x="9804437" y="2103292"/>
              <a:ext cx="1428699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sz="1200">
                  <a:latin typeface="+mj-lt"/>
                </a:defRPr>
              </a:lvl1pPr>
            </a:lstStyle>
            <a:p>
              <a:r>
                <a:rPr lang="it-IT" b="1" dirty="0"/>
                <a:t>MISSIONI INTERNAZIONALI 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45DE0B02-158E-8FFA-43A7-934EE3F5D9B5}"/>
                </a:ext>
              </a:extLst>
            </p:cNvPr>
            <p:cNvSpPr txBox="1"/>
            <p:nvPr/>
          </p:nvSpPr>
          <p:spPr>
            <a:xfrm>
              <a:off x="9886928" y="1254157"/>
              <a:ext cx="1513578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sz="1200">
                  <a:latin typeface="+mj-lt"/>
                </a:defRPr>
              </a:lvl1pPr>
            </a:lstStyle>
            <a:p>
              <a:r>
                <a:rPr lang="it-IT" b="1" dirty="0"/>
                <a:t>GRANDI EVENTI INTERNAZIONALI PRESIDIATI 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7045D32-6B29-9676-C959-A89832933DB6}"/>
                </a:ext>
              </a:extLst>
            </p:cNvPr>
            <p:cNvSpPr txBox="1"/>
            <p:nvPr/>
          </p:nvSpPr>
          <p:spPr>
            <a:xfrm>
              <a:off x="9537503" y="1223379"/>
              <a:ext cx="41220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3600" b="1" dirty="0">
                  <a:solidFill>
                    <a:schemeClr val="accent2"/>
                  </a:solidFill>
                </a:rPr>
                <a:t>7</a:t>
              </a:r>
            </a:p>
          </p:txBody>
        </p:sp>
      </p:grpSp>
      <p:sp>
        <p:nvSpPr>
          <p:cNvPr id="17" name="Titolo 2">
            <a:extLst>
              <a:ext uri="{FF2B5EF4-FFF2-40B4-BE49-F238E27FC236}">
                <a16:creationId xmlns:a16="http://schemas.microsoft.com/office/drawing/2014/main" id="{38A7AF2D-C63E-085E-30D0-6BA5EAE8E805}"/>
              </a:ext>
            </a:extLst>
          </p:cNvPr>
          <p:cNvSpPr txBox="1">
            <a:spLocks/>
          </p:cNvSpPr>
          <p:nvPr/>
        </p:nvSpPr>
        <p:spPr>
          <a:xfrm>
            <a:off x="374481" y="246963"/>
            <a:ext cx="11184173" cy="474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1E406A"/>
                </a:solidFill>
                <a:latin typeface="+mn-lt"/>
                <a:ea typeface="MS PGothic" pitchFamily="34" charset="-128"/>
                <a:cs typeface="+mj-cs"/>
              </a:defRPr>
            </a:lvl1pPr>
          </a:lstStyle>
          <a:p>
            <a:r>
              <a:rPr lang="it-IT" sz="2400" dirty="0">
                <a:latin typeface="+mj-lt"/>
              </a:rPr>
              <a:t>SINTESI DEI RISULTATI</a:t>
            </a:r>
          </a:p>
        </p:txBody>
      </p:sp>
    </p:spTree>
    <p:extLst>
      <p:ext uri="{BB962C8B-B14F-4D97-AF65-F5344CB8AC3E}">
        <p14:creationId xmlns:p14="http://schemas.microsoft.com/office/powerpoint/2010/main" val="259975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B3AD96-CF62-FA31-BB97-C4209B1D8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74C2F1B4-DC9C-1EB0-BA91-EF9424AF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RISULTATI</a:t>
            </a:r>
          </a:p>
        </p:txBody>
      </p: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5BE39D27-6000-6C49-D99F-A3A4A6468C82}"/>
              </a:ext>
            </a:extLst>
          </p:cNvPr>
          <p:cNvGrpSpPr/>
          <p:nvPr/>
        </p:nvGrpSpPr>
        <p:grpSpPr>
          <a:xfrm>
            <a:off x="9155714" y="1819440"/>
            <a:ext cx="2300972" cy="2512722"/>
            <a:chOff x="9361381" y="1644446"/>
            <a:chExt cx="2300972" cy="2512722"/>
          </a:xfrm>
        </p:grpSpPr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3C389713-C383-DE74-2847-3544CFFE007C}"/>
                </a:ext>
              </a:extLst>
            </p:cNvPr>
            <p:cNvGrpSpPr/>
            <p:nvPr/>
          </p:nvGrpSpPr>
          <p:grpSpPr>
            <a:xfrm>
              <a:off x="9498741" y="1644446"/>
              <a:ext cx="2147531" cy="707886"/>
              <a:chOff x="9335180" y="2247075"/>
              <a:chExt cx="2147531" cy="707886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37E8CAB5-BD35-DED6-CD21-3B03C9DC09A4}"/>
                  </a:ext>
                </a:extLst>
              </p:cNvPr>
              <p:cNvSpPr txBox="1"/>
              <p:nvPr/>
            </p:nvSpPr>
            <p:spPr>
              <a:xfrm>
                <a:off x="9335180" y="2247075"/>
                <a:ext cx="1070843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4000" b="1" dirty="0">
                    <a:solidFill>
                      <a:schemeClr val="accent1"/>
                    </a:solidFill>
                  </a:rPr>
                  <a:t>10+</a:t>
                </a:r>
              </a:p>
            </p:txBody>
          </p:sp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F7C5BE8-29EF-3006-1F91-49E1D2AD043D}"/>
                  </a:ext>
                </a:extLst>
              </p:cNvPr>
              <p:cNvSpPr txBox="1"/>
              <p:nvPr/>
            </p:nvSpPr>
            <p:spPr>
              <a:xfrm>
                <a:off x="10247048" y="2370186"/>
                <a:ext cx="1235663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>
                  <a:defRPr sz="1200">
                    <a:latin typeface="+mj-lt"/>
                  </a:defRPr>
                </a:lvl1pPr>
              </a:lstStyle>
              <a:p>
                <a:r>
                  <a:rPr lang="it-IT" b="1" dirty="0"/>
                  <a:t>EVENTI ORGANIZZATI</a:t>
                </a:r>
              </a:p>
            </p:txBody>
          </p:sp>
        </p:grp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3106F4DD-1E88-1833-1E60-3DB44EA9D872}"/>
                </a:ext>
              </a:extLst>
            </p:cNvPr>
            <p:cNvGrpSpPr/>
            <p:nvPr/>
          </p:nvGrpSpPr>
          <p:grpSpPr>
            <a:xfrm>
              <a:off x="9594607" y="2574442"/>
              <a:ext cx="2067746" cy="707886"/>
              <a:chOff x="9034546" y="2943218"/>
              <a:chExt cx="2067746" cy="707886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A34720D8-CEB3-AA23-9960-78D13E405E03}"/>
                  </a:ext>
                </a:extLst>
              </p:cNvPr>
              <p:cNvSpPr txBox="1"/>
              <p:nvPr/>
            </p:nvSpPr>
            <p:spPr>
              <a:xfrm>
                <a:off x="9034546" y="2943218"/>
                <a:ext cx="1070843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40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it-IT" dirty="0"/>
                  <a:t>10+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C1E4514-BFBD-C533-0253-35AE6CA0BF87}"/>
                  </a:ext>
                </a:extLst>
              </p:cNvPr>
              <p:cNvSpPr txBox="1"/>
              <p:nvPr/>
            </p:nvSpPr>
            <p:spPr>
              <a:xfrm>
                <a:off x="9946414" y="3066329"/>
                <a:ext cx="1155878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>
                  <a:defRPr sz="1200">
                    <a:latin typeface="+mj-lt"/>
                  </a:defRPr>
                </a:lvl1pPr>
              </a:lstStyle>
              <a:p>
                <a:r>
                  <a:rPr lang="it-IT" b="1" dirty="0"/>
                  <a:t>WEBINAR ORGANIZZATI</a:t>
                </a:r>
              </a:p>
            </p:txBody>
          </p: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37E20F18-C2B5-47C7-4921-4D2CDB31FA08}"/>
                </a:ext>
              </a:extLst>
            </p:cNvPr>
            <p:cNvGrpSpPr/>
            <p:nvPr/>
          </p:nvGrpSpPr>
          <p:grpSpPr>
            <a:xfrm>
              <a:off x="9361381" y="3449282"/>
              <a:ext cx="2067746" cy="707886"/>
              <a:chOff x="7477685" y="3708549"/>
              <a:chExt cx="2067746" cy="707886"/>
            </a:xfrm>
          </p:grpSpPr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2C4E74B1-4507-BD95-1D86-F2D54E4F809B}"/>
                  </a:ext>
                </a:extLst>
              </p:cNvPr>
              <p:cNvSpPr txBox="1"/>
              <p:nvPr/>
            </p:nvSpPr>
            <p:spPr>
              <a:xfrm>
                <a:off x="7477685" y="3708549"/>
                <a:ext cx="1070843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>
                  <a:defRPr sz="4000" b="1">
                    <a:solidFill>
                      <a:schemeClr val="accent1"/>
                    </a:solidFill>
                  </a:defRPr>
                </a:lvl1pPr>
              </a:lstStyle>
              <a:p>
                <a:r>
                  <a:rPr lang="it-IT" dirty="0"/>
                  <a:t>15+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9242F8C-B6A5-8D3E-B767-A5B62B415DE2}"/>
                  </a:ext>
                </a:extLst>
              </p:cNvPr>
              <p:cNvSpPr txBox="1"/>
              <p:nvPr/>
            </p:nvSpPr>
            <p:spPr>
              <a:xfrm>
                <a:off x="8389553" y="3831660"/>
                <a:ext cx="1155878" cy="46166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>
                  <a:defRPr sz="1200">
                    <a:latin typeface="+mj-lt"/>
                  </a:defRPr>
                </a:lvl1pPr>
              </a:lstStyle>
              <a:p>
                <a:r>
                  <a:rPr lang="it-IT" b="1" dirty="0"/>
                  <a:t>EVENTI PATROCINATI</a:t>
                </a:r>
              </a:p>
            </p:txBody>
          </p:sp>
        </p:grpSp>
      </p:grpSp>
      <p:grpSp>
        <p:nvGrpSpPr>
          <p:cNvPr id="78" name="Gruppo 77">
            <a:extLst>
              <a:ext uri="{FF2B5EF4-FFF2-40B4-BE49-F238E27FC236}">
                <a16:creationId xmlns:a16="http://schemas.microsoft.com/office/drawing/2014/main" id="{5EF380B4-0CAE-CC56-40F1-16F80BE8AEAF}"/>
              </a:ext>
            </a:extLst>
          </p:cNvPr>
          <p:cNvGrpSpPr/>
          <p:nvPr/>
        </p:nvGrpSpPr>
        <p:grpSpPr>
          <a:xfrm>
            <a:off x="1093579" y="3794621"/>
            <a:ext cx="2088488" cy="707886"/>
            <a:chOff x="1379250" y="3794621"/>
            <a:chExt cx="2088488" cy="707886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A4E57590-037A-02B6-EB5E-B8BA406AD1D9}"/>
                </a:ext>
              </a:extLst>
            </p:cNvPr>
            <p:cNvSpPr txBox="1"/>
            <p:nvPr/>
          </p:nvSpPr>
          <p:spPr>
            <a:xfrm>
              <a:off x="1379250" y="3794621"/>
              <a:ext cx="1070843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chemeClr val="accent2"/>
                  </a:solidFill>
                </a:rPr>
                <a:t>8+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5918C5B8-0D0D-D73C-C92D-6B8DCFCC8FA3}"/>
                </a:ext>
              </a:extLst>
            </p:cNvPr>
            <p:cNvSpPr txBox="1"/>
            <p:nvPr/>
          </p:nvSpPr>
          <p:spPr>
            <a:xfrm>
              <a:off x="1958368" y="3856176"/>
              <a:ext cx="150937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sz="1200">
                  <a:latin typeface="+mj-lt"/>
                </a:defRPr>
              </a:lvl1pPr>
            </a:lstStyle>
            <a:p>
              <a:r>
                <a:rPr lang="it-IT" b="1" dirty="0"/>
                <a:t>DELEGAZIONI INTERNAZIONALI OSPITATE</a:t>
              </a:r>
            </a:p>
          </p:txBody>
        </p:sp>
      </p:grpSp>
      <p:grpSp>
        <p:nvGrpSpPr>
          <p:cNvPr id="77" name="Gruppo 76">
            <a:extLst>
              <a:ext uri="{FF2B5EF4-FFF2-40B4-BE49-F238E27FC236}">
                <a16:creationId xmlns:a16="http://schemas.microsoft.com/office/drawing/2014/main" id="{8F623DC8-4722-01B1-18FB-41BBEF7AD9F5}"/>
              </a:ext>
            </a:extLst>
          </p:cNvPr>
          <p:cNvGrpSpPr/>
          <p:nvPr/>
        </p:nvGrpSpPr>
        <p:grpSpPr>
          <a:xfrm>
            <a:off x="746105" y="2871361"/>
            <a:ext cx="1839099" cy="707886"/>
            <a:chOff x="1031776" y="2871361"/>
            <a:chExt cx="1839099" cy="707886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3A64C1CF-0A2E-C1D6-E8E0-45172382D83C}"/>
                </a:ext>
              </a:extLst>
            </p:cNvPr>
            <p:cNvSpPr txBox="1"/>
            <p:nvPr/>
          </p:nvSpPr>
          <p:spPr>
            <a:xfrm>
              <a:off x="1031776" y="2871361"/>
              <a:ext cx="1070843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chemeClr val="accent2"/>
                  </a:solidFill>
                </a:rPr>
                <a:t>5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EED8EF9-F2F2-5727-B884-AE66DC94639C}"/>
                </a:ext>
              </a:extLst>
            </p:cNvPr>
            <p:cNvSpPr txBox="1"/>
            <p:nvPr/>
          </p:nvSpPr>
          <p:spPr>
            <a:xfrm>
              <a:off x="1442176" y="2994437"/>
              <a:ext cx="1428699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sz="1200">
                  <a:latin typeface="+mj-lt"/>
                </a:defRPr>
              </a:lvl1pPr>
            </a:lstStyle>
            <a:p>
              <a:r>
                <a:rPr lang="it-IT" b="1" dirty="0"/>
                <a:t>MISSIONI INTERNAZIONALI </a:t>
              </a:r>
            </a:p>
          </p:txBody>
        </p:sp>
      </p:grpSp>
      <p:grpSp>
        <p:nvGrpSpPr>
          <p:cNvPr id="76" name="Gruppo 75">
            <a:extLst>
              <a:ext uri="{FF2B5EF4-FFF2-40B4-BE49-F238E27FC236}">
                <a16:creationId xmlns:a16="http://schemas.microsoft.com/office/drawing/2014/main" id="{66D1B53F-C86D-965B-F938-C997E5BE3F80}"/>
              </a:ext>
            </a:extLst>
          </p:cNvPr>
          <p:cNvGrpSpPr/>
          <p:nvPr/>
        </p:nvGrpSpPr>
        <p:grpSpPr>
          <a:xfrm>
            <a:off x="1292473" y="2042754"/>
            <a:ext cx="2350486" cy="707886"/>
            <a:chOff x="2007683" y="2071107"/>
            <a:chExt cx="2350486" cy="707886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2A307B2-2610-2747-DB8D-588E8F5F4E3C}"/>
                </a:ext>
              </a:extLst>
            </p:cNvPr>
            <p:cNvSpPr txBox="1"/>
            <p:nvPr/>
          </p:nvSpPr>
          <p:spPr>
            <a:xfrm>
              <a:off x="2450093" y="2101885"/>
              <a:ext cx="190807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sz="1200">
                  <a:latin typeface="+mj-lt"/>
                </a:defRPr>
              </a:lvl1pPr>
            </a:lstStyle>
            <a:p>
              <a:r>
                <a:rPr lang="it-IT" b="1" dirty="0"/>
                <a:t>GRANDI EVENTI INTERNAZIONALI PRESIDIATI 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FF86F95D-5E1F-FF33-3F6E-6B8E0804100A}"/>
                </a:ext>
              </a:extLst>
            </p:cNvPr>
            <p:cNvSpPr txBox="1"/>
            <p:nvPr/>
          </p:nvSpPr>
          <p:spPr>
            <a:xfrm>
              <a:off x="2007683" y="2071107"/>
              <a:ext cx="51799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it-IT" sz="4000" b="1" dirty="0">
                  <a:solidFill>
                    <a:schemeClr val="accent2"/>
                  </a:solidFill>
                </a:rPr>
                <a:t>7</a:t>
              </a:r>
            </a:p>
          </p:txBody>
        </p:sp>
      </p:grpSp>
      <p:sp>
        <p:nvSpPr>
          <p:cNvPr id="20" name="Ovale 19">
            <a:extLst>
              <a:ext uri="{FF2B5EF4-FFF2-40B4-BE49-F238E27FC236}">
                <a16:creationId xmlns:a16="http://schemas.microsoft.com/office/drawing/2014/main" id="{CF88F15D-CB7B-4F1E-F62F-962232ABC6A8}"/>
              </a:ext>
            </a:extLst>
          </p:cNvPr>
          <p:cNvSpPr/>
          <p:nvPr/>
        </p:nvSpPr>
        <p:spPr>
          <a:xfrm>
            <a:off x="289137" y="1029688"/>
            <a:ext cx="4332454" cy="433245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2A80FFF-8269-86AA-C1A2-B08C6E8CC89B}"/>
              </a:ext>
            </a:extLst>
          </p:cNvPr>
          <p:cNvSpPr/>
          <p:nvPr/>
        </p:nvSpPr>
        <p:spPr>
          <a:xfrm flipH="1">
            <a:off x="747873" y="1283068"/>
            <a:ext cx="3812324" cy="360000"/>
          </a:xfrm>
          <a:prstGeom prst="round2DiagRect">
            <a:avLst/>
          </a:prstGeom>
          <a:solidFill>
            <a:srgbClr val="D4153C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it-IT" b="1" dirty="0"/>
              <a:t>INTERNAZIONALIZZAZIONE</a:t>
            </a: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704F1AE-A43A-10E9-492D-3EA527519DE3}"/>
              </a:ext>
            </a:extLst>
          </p:cNvPr>
          <p:cNvSpPr/>
          <p:nvPr/>
        </p:nvSpPr>
        <p:spPr>
          <a:xfrm>
            <a:off x="7729553" y="1043678"/>
            <a:ext cx="4074314" cy="4074314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126CBD18-A733-8E2B-7774-A41CA959FBF9}"/>
              </a:ext>
            </a:extLst>
          </p:cNvPr>
          <p:cNvGrpSpPr/>
          <p:nvPr/>
        </p:nvGrpSpPr>
        <p:grpSpPr>
          <a:xfrm>
            <a:off x="6216114" y="1405353"/>
            <a:ext cx="2983739" cy="2983740"/>
            <a:chOff x="4424378" y="403048"/>
            <a:chExt cx="2980209" cy="2980209"/>
          </a:xfrm>
        </p:grpSpPr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F8C0E096-E98F-4709-C9EA-C9B652F1433E}"/>
                </a:ext>
              </a:extLst>
            </p:cNvPr>
            <p:cNvSpPr/>
            <p:nvPr/>
          </p:nvSpPr>
          <p:spPr>
            <a:xfrm>
              <a:off x="4424378" y="403048"/>
              <a:ext cx="2980209" cy="2980209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FE64C4E6-2A05-7C6C-0235-FCD5A987ABFC}"/>
                </a:ext>
              </a:extLst>
            </p:cNvPr>
            <p:cNvGrpSpPr/>
            <p:nvPr/>
          </p:nvGrpSpPr>
          <p:grpSpPr>
            <a:xfrm>
              <a:off x="4894808" y="1597590"/>
              <a:ext cx="1363952" cy="707886"/>
              <a:chOff x="5355586" y="1758086"/>
              <a:chExt cx="1363952" cy="707886"/>
            </a:xfrm>
          </p:grpSpPr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F6774A3B-97B5-9E9F-3B03-5A00EC4B1EEA}"/>
                  </a:ext>
                </a:extLst>
              </p:cNvPr>
              <p:cNvSpPr txBox="1"/>
              <p:nvPr/>
            </p:nvSpPr>
            <p:spPr>
              <a:xfrm>
                <a:off x="5755122" y="1881198"/>
                <a:ext cx="964416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solidFill>
                      <a:schemeClr val="tx1"/>
                    </a:solidFill>
                    <a:latin typeface="+mj-lt"/>
                  </a:rPr>
                  <a:t>GRUPPI</a:t>
                </a:r>
              </a:p>
              <a:p>
                <a:r>
                  <a:rPr lang="it-IT" sz="1200" b="1" dirty="0">
                    <a:solidFill>
                      <a:schemeClr val="tx1"/>
                    </a:solidFill>
                    <a:latin typeface="+mj-lt"/>
                  </a:rPr>
                  <a:t>DI LAVORO</a:t>
                </a:r>
              </a:p>
            </p:txBody>
          </p: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D8CFA14F-60C4-31FA-6B2E-109F8A314D1D}"/>
                  </a:ext>
                </a:extLst>
              </p:cNvPr>
              <p:cNvSpPr txBox="1"/>
              <p:nvPr/>
            </p:nvSpPr>
            <p:spPr>
              <a:xfrm>
                <a:off x="5355586" y="1758086"/>
                <a:ext cx="399535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4000" b="1" dirty="0">
                    <a:solidFill>
                      <a:srgbClr val="F6B012"/>
                    </a:solidFill>
                  </a:rPr>
                  <a:t>4</a:t>
                </a:r>
              </a:p>
            </p:txBody>
          </p: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253252C7-247E-A1DA-62A9-05F4B2F4363A}"/>
                </a:ext>
              </a:extLst>
            </p:cNvPr>
            <p:cNvGrpSpPr/>
            <p:nvPr/>
          </p:nvGrpSpPr>
          <p:grpSpPr>
            <a:xfrm>
              <a:off x="6111381" y="1563302"/>
              <a:ext cx="1195629" cy="707886"/>
              <a:chOff x="5458910" y="1942297"/>
              <a:chExt cx="1195629" cy="707886"/>
            </a:xfrm>
          </p:grpSpPr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05EDF1AA-76F7-5A8B-888A-BC85E61190E0}"/>
                  </a:ext>
                </a:extLst>
              </p:cNvPr>
              <p:cNvSpPr txBox="1"/>
              <p:nvPr/>
            </p:nvSpPr>
            <p:spPr>
              <a:xfrm>
                <a:off x="5819439" y="2085063"/>
                <a:ext cx="835100" cy="4065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solidFill>
                      <a:schemeClr val="tx1"/>
                    </a:solidFill>
                    <a:latin typeface="+mj-lt"/>
                  </a:rPr>
                  <a:t>CALL TO ACTION</a:t>
                </a:r>
              </a:p>
            </p:txBody>
          </p:sp>
          <p:sp>
            <p:nvSpPr>
              <p:cNvPr id="41" name="CasellaDiTesto 40">
                <a:extLst>
                  <a:ext uri="{FF2B5EF4-FFF2-40B4-BE49-F238E27FC236}">
                    <a16:creationId xmlns:a16="http://schemas.microsoft.com/office/drawing/2014/main" id="{C8C85A83-19E5-96E9-4029-D92370D426C6}"/>
                  </a:ext>
                </a:extLst>
              </p:cNvPr>
              <p:cNvSpPr txBox="1"/>
              <p:nvPr/>
            </p:nvSpPr>
            <p:spPr>
              <a:xfrm>
                <a:off x="5458910" y="1942297"/>
                <a:ext cx="399535" cy="70788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4000" b="1" dirty="0">
                    <a:solidFill>
                      <a:srgbClr val="F6B012"/>
                    </a:solidFill>
                  </a:rPr>
                  <a:t>1</a:t>
                </a:r>
              </a:p>
            </p:txBody>
          </p:sp>
        </p:grpSp>
        <p:grpSp>
          <p:nvGrpSpPr>
            <p:cNvPr id="46" name="Gruppo 45">
              <a:extLst>
                <a:ext uri="{FF2B5EF4-FFF2-40B4-BE49-F238E27FC236}">
                  <a16:creationId xmlns:a16="http://schemas.microsoft.com/office/drawing/2014/main" id="{55FAC10E-FDA7-C1FF-1881-B5D4DFC74593}"/>
                </a:ext>
              </a:extLst>
            </p:cNvPr>
            <p:cNvGrpSpPr/>
            <p:nvPr/>
          </p:nvGrpSpPr>
          <p:grpSpPr>
            <a:xfrm>
              <a:off x="5280954" y="952479"/>
              <a:ext cx="1703874" cy="618010"/>
              <a:chOff x="5614445" y="2210872"/>
              <a:chExt cx="1703874" cy="618010"/>
            </a:xfrm>
          </p:grpSpPr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4D52A600-01C7-DD96-93FC-6CFC5E35B4CB}"/>
                  </a:ext>
                </a:extLst>
              </p:cNvPr>
              <p:cNvSpPr txBox="1"/>
              <p:nvPr/>
            </p:nvSpPr>
            <p:spPr>
              <a:xfrm>
                <a:off x="5955335" y="2297469"/>
                <a:ext cx="136298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solidFill>
                      <a:schemeClr val="tx1"/>
                    </a:solidFill>
                    <a:latin typeface="+mj-lt"/>
                  </a:rPr>
                  <a:t>FILIERE RICONOSCIUTE</a:t>
                </a:r>
              </a:p>
            </p:txBody>
          </p:sp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15CCBDB7-5798-344B-01F7-7C72D064B091}"/>
                  </a:ext>
                </a:extLst>
              </p:cNvPr>
              <p:cNvSpPr txBox="1"/>
              <p:nvPr/>
            </p:nvSpPr>
            <p:spPr>
              <a:xfrm>
                <a:off x="5614445" y="2210872"/>
                <a:ext cx="302438" cy="6180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4000" b="1" dirty="0">
                    <a:solidFill>
                      <a:srgbClr val="F6B012"/>
                    </a:solidFill>
                  </a:rPr>
                  <a:t>2</a:t>
                </a:r>
              </a:p>
            </p:txBody>
          </p:sp>
        </p:grpSp>
      </p:grpSp>
      <p:sp>
        <p:nvSpPr>
          <p:cNvPr id="38" name="Rettangolo 25">
            <a:extLst>
              <a:ext uri="{FF2B5EF4-FFF2-40B4-BE49-F238E27FC236}">
                <a16:creationId xmlns:a16="http://schemas.microsoft.com/office/drawing/2014/main" id="{3FBA55E1-4248-D5CB-D6AB-07831FE0E13E}"/>
              </a:ext>
            </a:extLst>
          </p:cNvPr>
          <p:cNvSpPr/>
          <p:nvPr/>
        </p:nvSpPr>
        <p:spPr>
          <a:xfrm flipH="1">
            <a:off x="7253120" y="819387"/>
            <a:ext cx="4784600" cy="360000"/>
          </a:xfrm>
          <a:prstGeom prst="round2DiagRect">
            <a:avLst/>
          </a:prstGeom>
          <a:solidFill>
            <a:srgbClr val="EE740D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it-IT" b="1" dirty="0"/>
              <a:t>PROGETTI E INIZIATIVE DI VALORE</a:t>
            </a:r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5DD7634-27EF-08DA-4600-035EE83332F2}"/>
              </a:ext>
            </a:extLst>
          </p:cNvPr>
          <p:cNvGrpSpPr/>
          <p:nvPr/>
        </p:nvGrpSpPr>
        <p:grpSpPr>
          <a:xfrm>
            <a:off x="3060604" y="2480311"/>
            <a:ext cx="3769902" cy="3769902"/>
            <a:chOff x="2911298" y="3398755"/>
            <a:chExt cx="3769902" cy="3769902"/>
          </a:xfrm>
        </p:grpSpPr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296B7F8C-A0E2-38F2-4BEF-C88D13821772}"/>
                </a:ext>
              </a:extLst>
            </p:cNvPr>
            <p:cNvSpPr/>
            <p:nvPr/>
          </p:nvSpPr>
          <p:spPr>
            <a:xfrm>
              <a:off x="2911298" y="3398755"/>
              <a:ext cx="3769902" cy="3769902"/>
            </a:xfrm>
            <a:prstGeom prst="ellipse">
              <a:avLst/>
            </a:prstGeom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95C123"/>
                </a:solidFill>
              </a:endParaRPr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FCBF0C26-8410-648F-4943-B1E16859F99C}"/>
                </a:ext>
              </a:extLst>
            </p:cNvPr>
            <p:cNvGrpSpPr/>
            <p:nvPr/>
          </p:nvGrpSpPr>
          <p:grpSpPr>
            <a:xfrm>
              <a:off x="3912236" y="3879718"/>
              <a:ext cx="2429006" cy="2902856"/>
              <a:chOff x="8451946" y="2727206"/>
              <a:chExt cx="2429006" cy="2902856"/>
            </a:xfrm>
          </p:grpSpPr>
          <p:grpSp>
            <p:nvGrpSpPr>
              <p:cNvPr id="59" name="Gruppo 58">
                <a:extLst>
                  <a:ext uri="{FF2B5EF4-FFF2-40B4-BE49-F238E27FC236}">
                    <a16:creationId xmlns:a16="http://schemas.microsoft.com/office/drawing/2014/main" id="{E5CED8B0-F9B3-BF71-6A79-9A6BA27DA014}"/>
                  </a:ext>
                </a:extLst>
              </p:cNvPr>
              <p:cNvGrpSpPr/>
              <p:nvPr/>
            </p:nvGrpSpPr>
            <p:grpSpPr>
              <a:xfrm>
                <a:off x="8451946" y="3771593"/>
                <a:ext cx="1715243" cy="827447"/>
                <a:chOff x="8578706" y="4539581"/>
                <a:chExt cx="1715243" cy="827447"/>
              </a:xfrm>
            </p:grpSpPr>
            <p:grpSp>
              <p:nvGrpSpPr>
                <p:cNvPr id="69" name="Gruppo 68">
                  <a:extLst>
                    <a:ext uri="{FF2B5EF4-FFF2-40B4-BE49-F238E27FC236}">
                      <a16:creationId xmlns:a16="http://schemas.microsoft.com/office/drawing/2014/main" id="{EDCDF6AD-A360-B3DE-0B44-F5494F7C3B99}"/>
                    </a:ext>
                  </a:extLst>
                </p:cNvPr>
                <p:cNvGrpSpPr/>
                <p:nvPr/>
              </p:nvGrpSpPr>
              <p:grpSpPr>
                <a:xfrm>
                  <a:off x="8578706" y="4659142"/>
                  <a:ext cx="1507110" cy="707886"/>
                  <a:chOff x="7600565" y="3728402"/>
                  <a:chExt cx="1507110" cy="707886"/>
                </a:xfrm>
              </p:grpSpPr>
              <p:sp>
                <p:nvSpPr>
                  <p:cNvPr id="71" name="CasellaDiTesto 70">
                    <a:extLst>
                      <a:ext uri="{FF2B5EF4-FFF2-40B4-BE49-F238E27FC236}">
                        <a16:creationId xmlns:a16="http://schemas.microsoft.com/office/drawing/2014/main" id="{382A642A-C238-BF5D-4945-BDB3886AB227}"/>
                      </a:ext>
                    </a:extLst>
                  </p:cNvPr>
                  <p:cNvSpPr txBox="1"/>
                  <p:nvPr/>
                </p:nvSpPr>
                <p:spPr>
                  <a:xfrm>
                    <a:off x="7600565" y="3728402"/>
                    <a:ext cx="590080" cy="707886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>
                    <a:defPPr>
                      <a:defRPr lang="it-IT"/>
                    </a:defPPr>
                    <a:lvl1pPr>
                      <a:defRPr sz="4000" b="1"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r>
                      <a:rPr lang="it-IT" dirty="0">
                        <a:solidFill>
                          <a:srgbClr val="95C123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72" name="CasellaDiTesto 71">
                    <a:extLst>
                      <a:ext uri="{FF2B5EF4-FFF2-40B4-BE49-F238E27FC236}">
                        <a16:creationId xmlns:a16="http://schemas.microsoft.com/office/drawing/2014/main" id="{E882190D-CFA8-38B9-FB62-BD4C7784EFAE}"/>
                      </a:ext>
                    </a:extLst>
                  </p:cNvPr>
                  <p:cNvSpPr txBox="1"/>
                  <p:nvPr/>
                </p:nvSpPr>
                <p:spPr>
                  <a:xfrm>
                    <a:off x="7951797" y="3857847"/>
                    <a:ext cx="1155878" cy="461665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>
                    <a:spAutoFit/>
                  </a:bodyPr>
                  <a:lstStyle>
                    <a:defPPr>
                      <a:defRPr lang="it-IT"/>
                    </a:defPPr>
                    <a:lvl1pPr>
                      <a:defRPr sz="1200">
                        <a:latin typeface="+mj-lt"/>
                      </a:defRPr>
                    </a:lvl1pPr>
                  </a:lstStyle>
                  <a:p>
                    <a:r>
                      <a:rPr lang="it-IT" b="1" dirty="0"/>
                      <a:t>TAVOLI ISTITUZIONALI</a:t>
                    </a:r>
                  </a:p>
                </p:txBody>
              </p:sp>
            </p:grpSp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138C77FC-2EF8-9441-0824-DB9E8CF6BA03}"/>
                    </a:ext>
                  </a:extLst>
                </p:cNvPr>
                <p:cNvSpPr txBox="1"/>
                <p:nvPr/>
              </p:nvSpPr>
              <p:spPr>
                <a:xfrm>
                  <a:off x="8578706" y="4539581"/>
                  <a:ext cx="1715243" cy="2769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COINVOLGIMENTO SU</a:t>
                  </a:r>
                </a:p>
              </p:txBody>
            </p:sp>
          </p:grpSp>
          <p:grpSp>
            <p:nvGrpSpPr>
              <p:cNvPr id="60" name="Gruppo 59">
                <a:extLst>
                  <a:ext uri="{FF2B5EF4-FFF2-40B4-BE49-F238E27FC236}">
                    <a16:creationId xmlns:a16="http://schemas.microsoft.com/office/drawing/2014/main" id="{C3B4F22D-B499-54A7-8572-F6C9F6DC2202}"/>
                  </a:ext>
                </a:extLst>
              </p:cNvPr>
              <p:cNvGrpSpPr/>
              <p:nvPr/>
            </p:nvGrpSpPr>
            <p:grpSpPr>
              <a:xfrm>
                <a:off x="8451946" y="2727206"/>
                <a:ext cx="1715243" cy="827447"/>
                <a:chOff x="8578706" y="4539581"/>
                <a:chExt cx="1715243" cy="827447"/>
              </a:xfrm>
            </p:grpSpPr>
            <p:grpSp>
              <p:nvGrpSpPr>
                <p:cNvPr id="65" name="Gruppo 64">
                  <a:extLst>
                    <a:ext uri="{FF2B5EF4-FFF2-40B4-BE49-F238E27FC236}">
                      <a16:creationId xmlns:a16="http://schemas.microsoft.com/office/drawing/2014/main" id="{AC961F4B-F2B7-BB33-DEB0-607AB065D982}"/>
                    </a:ext>
                  </a:extLst>
                </p:cNvPr>
                <p:cNvGrpSpPr/>
                <p:nvPr/>
              </p:nvGrpSpPr>
              <p:grpSpPr>
                <a:xfrm>
                  <a:off x="8578706" y="4659142"/>
                  <a:ext cx="1507110" cy="707886"/>
                  <a:chOff x="7600565" y="3728402"/>
                  <a:chExt cx="1507110" cy="707886"/>
                </a:xfrm>
              </p:grpSpPr>
              <p:sp>
                <p:nvSpPr>
                  <p:cNvPr id="67" name="CasellaDiTesto 66">
                    <a:extLst>
                      <a:ext uri="{FF2B5EF4-FFF2-40B4-BE49-F238E27FC236}">
                        <a16:creationId xmlns:a16="http://schemas.microsoft.com/office/drawing/2014/main" id="{229B8B86-7764-4F9F-196D-169743ACCDCC}"/>
                      </a:ext>
                    </a:extLst>
                  </p:cNvPr>
                  <p:cNvSpPr txBox="1"/>
                  <p:nvPr/>
                </p:nvSpPr>
                <p:spPr>
                  <a:xfrm>
                    <a:off x="7600565" y="3728402"/>
                    <a:ext cx="590080" cy="707886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>
                    <a:defPPr>
                      <a:defRPr lang="it-IT"/>
                    </a:defPPr>
                    <a:lvl1pPr>
                      <a:defRPr sz="4000" b="1">
                        <a:solidFill>
                          <a:schemeClr val="accent1"/>
                        </a:solidFill>
                      </a:defRPr>
                    </a:lvl1pPr>
                  </a:lstStyle>
                  <a:p>
                    <a:r>
                      <a:rPr lang="it-IT" dirty="0">
                        <a:solidFill>
                          <a:srgbClr val="95C123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68" name="CasellaDiTesto 67">
                    <a:extLst>
                      <a:ext uri="{FF2B5EF4-FFF2-40B4-BE49-F238E27FC236}">
                        <a16:creationId xmlns:a16="http://schemas.microsoft.com/office/drawing/2014/main" id="{693874B1-1052-97CC-ECDE-794DF9572E43}"/>
                      </a:ext>
                    </a:extLst>
                  </p:cNvPr>
                  <p:cNvSpPr txBox="1"/>
                  <p:nvPr/>
                </p:nvSpPr>
                <p:spPr>
                  <a:xfrm>
                    <a:off x="7951797" y="3857847"/>
                    <a:ext cx="1155878" cy="461665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>
                    <a:spAutoFit/>
                  </a:bodyPr>
                  <a:lstStyle>
                    <a:defPPr>
                      <a:defRPr lang="it-IT"/>
                    </a:defPPr>
                    <a:lvl1pPr>
                      <a:defRPr sz="1200">
                        <a:latin typeface="+mj-lt"/>
                      </a:defRPr>
                    </a:lvl1pPr>
                  </a:lstStyle>
                  <a:p>
                    <a:r>
                      <a:rPr lang="it-IT" b="1" dirty="0"/>
                      <a:t>ASSESSORATI REGIONALI</a:t>
                    </a:r>
                  </a:p>
                </p:txBody>
              </p:sp>
            </p:grpSp>
            <p:sp>
              <p:nvSpPr>
                <p:cNvPr id="66" name="CasellaDiTesto 65">
                  <a:extLst>
                    <a:ext uri="{FF2B5EF4-FFF2-40B4-BE49-F238E27FC236}">
                      <a16:creationId xmlns:a16="http://schemas.microsoft.com/office/drawing/2014/main" id="{4F0FA272-DBC4-2A56-370F-69F00DBD4543}"/>
                    </a:ext>
                  </a:extLst>
                </p:cNvPr>
                <p:cNvSpPr txBox="1"/>
                <p:nvPr/>
              </p:nvSpPr>
              <p:spPr>
                <a:xfrm>
                  <a:off x="8578706" y="4539581"/>
                  <a:ext cx="1715243" cy="2769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CONFRONRO CON</a:t>
                  </a:r>
                </a:p>
              </p:txBody>
            </p:sp>
          </p:grpSp>
          <p:grpSp>
            <p:nvGrpSpPr>
              <p:cNvPr id="61" name="Gruppo 60">
                <a:extLst>
                  <a:ext uri="{FF2B5EF4-FFF2-40B4-BE49-F238E27FC236}">
                    <a16:creationId xmlns:a16="http://schemas.microsoft.com/office/drawing/2014/main" id="{98D7A8D2-E7B5-0AA5-E4A1-73FBD3FF7474}"/>
                  </a:ext>
                </a:extLst>
              </p:cNvPr>
              <p:cNvGrpSpPr/>
              <p:nvPr/>
            </p:nvGrpSpPr>
            <p:grpSpPr>
              <a:xfrm>
                <a:off x="8451946" y="4815979"/>
                <a:ext cx="2429006" cy="814083"/>
                <a:chOff x="1373194" y="3526003"/>
                <a:chExt cx="2429006" cy="814083"/>
              </a:xfrm>
            </p:grpSpPr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E1706BD8-9CF6-C368-A8AA-100ED8D514C9}"/>
                    </a:ext>
                  </a:extLst>
                </p:cNvPr>
                <p:cNvSpPr txBox="1"/>
                <p:nvPr/>
              </p:nvSpPr>
              <p:spPr>
                <a:xfrm>
                  <a:off x="1753291" y="3756835"/>
                  <a:ext cx="1636873" cy="276999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LEGGI NAZIONALI</a:t>
                  </a:r>
                </a:p>
              </p:txBody>
            </p:sp>
            <p:sp>
              <p:nvSpPr>
                <p:cNvPr id="63" name="CasellaDiTesto 62">
                  <a:extLst>
                    <a:ext uri="{FF2B5EF4-FFF2-40B4-BE49-F238E27FC236}">
                      <a16:creationId xmlns:a16="http://schemas.microsoft.com/office/drawing/2014/main" id="{B06BF140-A440-676B-AC83-15CF66317C05}"/>
                    </a:ext>
                  </a:extLst>
                </p:cNvPr>
                <p:cNvSpPr txBox="1"/>
                <p:nvPr/>
              </p:nvSpPr>
              <p:spPr>
                <a:xfrm>
                  <a:off x="1373194" y="3526003"/>
                  <a:ext cx="2429006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>
                    <a:defRPr sz="1200">
                      <a:latin typeface="+mj-lt"/>
                    </a:defRPr>
                  </a:lvl1pPr>
                </a:lstStyle>
                <a:p>
                  <a:r>
                    <a:rPr lang="it-IT" b="1" dirty="0"/>
                    <a:t>EMENDAMENTI APPROVATI SU</a:t>
                  </a:r>
                </a:p>
              </p:txBody>
            </p:sp>
            <p:sp>
              <p:nvSpPr>
                <p:cNvPr id="64" name="CasellaDiTesto 63">
                  <a:extLst>
                    <a:ext uri="{FF2B5EF4-FFF2-40B4-BE49-F238E27FC236}">
                      <a16:creationId xmlns:a16="http://schemas.microsoft.com/office/drawing/2014/main" id="{DC79F058-8E00-7195-A56E-27F6BC99E298}"/>
                    </a:ext>
                  </a:extLst>
                </p:cNvPr>
                <p:cNvSpPr txBox="1"/>
                <p:nvPr/>
              </p:nvSpPr>
              <p:spPr>
                <a:xfrm>
                  <a:off x="1373194" y="3632200"/>
                  <a:ext cx="52436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>
                    <a:defRPr sz="4000" b="1">
                      <a:solidFill>
                        <a:schemeClr val="accent1"/>
                      </a:solidFill>
                    </a:defRPr>
                  </a:lvl1pPr>
                </a:lstStyle>
                <a:p>
                  <a:r>
                    <a:rPr lang="it-IT" dirty="0">
                      <a:solidFill>
                        <a:srgbClr val="95C123"/>
                      </a:solidFill>
                    </a:rPr>
                    <a:t>2</a:t>
                  </a:r>
                </a:p>
              </p:txBody>
            </p:sp>
          </p:grpSp>
        </p:grpSp>
      </p:grpSp>
      <p:sp>
        <p:nvSpPr>
          <p:cNvPr id="74" name="Rettangolo 25">
            <a:extLst>
              <a:ext uri="{FF2B5EF4-FFF2-40B4-BE49-F238E27FC236}">
                <a16:creationId xmlns:a16="http://schemas.microsoft.com/office/drawing/2014/main" id="{6CF63C15-D4CE-114D-0232-225B089DAB8B}"/>
              </a:ext>
            </a:extLst>
          </p:cNvPr>
          <p:cNvSpPr/>
          <p:nvPr/>
        </p:nvSpPr>
        <p:spPr>
          <a:xfrm flipH="1">
            <a:off x="3475665" y="2401316"/>
            <a:ext cx="2651664" cy="360000"/>
          </a:xfrm>
          <a:prstGeom prst="round2Diag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it-IT" b="1" dirty="0"/>
              <a:t>ADVOCACY</a:t>
            </a:r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D7BE92D8-ACB7-67D9-4D88-E04DF1E619F4}"/>
              </a:ext>
            </a:extLst>
          </p:cNvPr>
          <p:cNvSpPr/>
          <p:nvPr/>
        </p:nvSpPr>
        <p:spPr>
          <a:xfrm>
            <a:off x="12607228" y="1782671"/>
            <a:ext cx="3078480" cy="282648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O QUESTA RIASSUNTIVA O  QUELLE  PRIMA CON UNA BOLLA PER VOLTA</a:t>
            </a:r>
          </a:p>
        </p:txBody>
      </p:sp>
    </p:spTree>
    <p:extLst>
      <p:ext uri="{BB962C8B-B14F-4D97-AF65-F5344CB8AC3E}">
        <p14:creationId xmlns:p14="http://schemas.microsoft.com/office/powerpoint/2010/main" val="3242730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36395-3089-9F5B-28B2-79A6FDE20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29A2283-2EB6-DCE3-9A19-090E285D9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4800" dirty="0">
                <a:solidFill>
                  <a:schemeClr val="tx2"/>
                </a:solidFill>
                <a:latin typeface="+mn-lt"/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95087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82F7B-A3C8-5DB5-5642-23A3EC25E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uppo 201">
            <a:extLst>
              <a:ext uri="{FF2B5EF4-FFF2-40B4-BE49-F238E27FC236}">
                <a16:creationId xmlns:a16="http://schemas.microsoft.com/office/drawing/2014/main" id="{C5ABAF92-A6CF-EB37-F7DB-85098735C5B7}"/>
              </a:ext>
            </a:extLst>
          </p:cNvPr>
          <p:cNvGrpSpPr/>
          <p:nvPr/>
        </p:nvGrpSpPr>
        <p:grpSpPr>
          <a:xfrm>
            <a:off x="1156627" y="4013888"/>
            <a:ext cx="2151052" cy="2151052"/>
            <a:chOff x="5410684" y="3471058"/>
            <a:chExt cx="2229610" cy="2229610"/>
          </a:xfrm>
        </p:grpSpPr>
        <p:sp>
          <p:nvSpPr>
            <p:cNvPr id="176" name="Cerchio vuoto 175">
              <a:extLst>
                <a:ext uri="{FF2B5EF4-FFF2-40B4-BE49-F238E27FC236}">
                  <a16:creationId xmlns:a16="http://schemas.microsoft.com/office/drawing/2014/main" id="{93CE7B40-616B-306D-969F-3019357E4A4F}"/>
                </a:ext>
              </a:extLst>
            </p:cNvPr>
            <p:cNvSpPr/>
            <p:nvPr/>
          </p:nvSpPr>
          <p:spPr>
            <a:xfrm>
              <a:off x="5410684" y="3471058"/>
              <a:ext cx="2229610" cy="2229610"/>
            </a:xfrm>
            <a:prstGeom prst="donut">
              <a:avLst>
                <a:gd name="adj" fmla="val 207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01" name="CasellaDiTesto 200">
              <a:extLst>
                <a:ext uri="{FF2B5EF4-FFF2-40B4-BE49-F238E27FC236}">
                  <a16:creationId xmlns:a16="http://schemas.microsoft.com/office/drawing/2014/main" id="{E6067DD5-3F03-18FD-FC3B-A6B9C88EAF13}"/>
                </a:ext>
              </a:extLst>
            </p:cNvPr>
            <p:cNvSpPr txBox="1"/>
            <p:nvPr/>
          </p:nvSpPr>
          <p:spPr>
            <a:xfrm>
              <a:off x="5632759" y="4170365"/>
              <a:ext cx="17854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  <a:defRPr/>
              </a:pPr>
              <a:r>
                <a:rPr lang="it-IT" sz="1200" b="1" kern="0" dirty="0">
                  <a:solidFill>
                    <a:schemeClr val="tx2"/>
                  </a:solidFill>
                  <a:latin typeface="+mj-lt"/>
                  <a:ea typeface="Calibri"/>
                  <a:cs typeface="Calibri"/>
                  <a:sym typeface="Calibri"/>
                </a:rPr>
                <a:t>Incentivi a fondo perduto per la ricerca collaborativa in Regione Lombardia</a:t>
              </a:r>
            </a:p>
          </p:txBody>
        </p:sp>
      </p:grpSp>
      <p:grpSp>
        <p:nvGrpSpPr>
          <p:cNvPr id="138" name="Gruppo 137">
            <a:extLst>
              <a:ext uri="{FF2B5EF4-FFF2-40B4-BE49-F238E27FC236}">
                <a16:creationId xmlns:a16="http://schemas.microsoft.com/office/drawing/2014/main" id="{18346F57-DD23-EA32-2867-2D196E19790F}"/>
              </a:ext>
            </a:extLst>
          </p:cNvPr>
          <p:cNvGrpSpPr/>
          <p:nvPr/>
        </p:nvGrpSpPr>
        <p:grpSpPr>
          <a:xfrm>
            <a:off x="2516923" y="677349"/>
            <a:ext cx="2896200" cy="2902698"/>
            <a:chOff x="3524051" y="1584929"/>
            <a:chExt cx="3001972" cy="3008707"/>
          </a:xfrm>
        </p:grpSpPr>
        <p:sp>
          <p:nvSpPr>
            <p:cNvPr id="137" name="Ovale 136">
              <a:extLst>
                <a:ext uri="{FF2B5EF4-FFF2-40B4-BE49-F238E27FC236}">
                  <a16:creationId xmlns:a16="http://schemas.microsoft.com/office/drawing/2014/main" id="{EF7F4952-1F40-06EF-EB3A-8CBF3A95B570}"/>
                </a:ext>
              </a:extLst>
            </p:cNvPr>
            <p:cNvSpPr/>
            <p:nvPr/>
          </p:nvSpPr>
          <p:spPr>
            <a:xfrm>
              <a:off x="3807702" y="1584929"/>
              <a:ext cx="2682181" cy="293930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17" name="Gruppo 116">
              <a:extLst>
                <a:ext uri="{FF2B5EF4-FFF2-40B4-BE49-F238E27FC236}">
                  <a16:creationId xmlns:a16="http://schemas.microsoft.com/office/drawing/2014/main" id="{3E519BCD-CB1A-FD38-A005-0CAC0D268C87}"/>
                </a:ext>
              </a:extLst>
            </p:cNvPr>
            <p:cNvGrpSpPr/>
            <p:nvPr/>
          </p:nvGrpSpPr>
          <p:grpSpPr>
            <a:xfrm>
              <a:off x="3524051" y="1591664"/>
              <a:ext cx="3001972" cy="3001972"/>
              <a:chOff x="3173072" y="1244379"/>
              <a:chExt cx="3001972" cy="3001972"/>
            </a:xfrm>
          </p:grpSpPr>
          <p:grpSp>
            <p:nvGrpSpPr>
              <p:cNvPr id="118" name="Gruppo 117">
                <a:extLst>
                  <a:ext uri="{FF2B5EF4-FFF2-40B4-BE49-F238E27FC236}">
                    <a16:creationId xmlns:a16="http://schemas.microsoft.com/office/drawing/2014/main" id="{34B9D735-64C3-A425-2040-4EE745DC4375}"/>
                  </a:ext>
                </a:extLst>
              </p:cNvPr>
              <p:cNvGrpSpPr/>
              <p:nvPr/>
            </p:nvGrpSpPr>
            <p:grpSpPr>
              <a:xfrm>
                <a:off x="3351535" y="1543411"/>
                <a:ext cx="2682181" cy="2214258"/>
                <a:chOff x="3290834" y="2743210"/>
                <a:chExt cx="2682181" cy="2214258"/>
              </a:xfrm>
            </p:grpSpPr>
            <p:pic>
              <p:nvPicPr>
                <p:cNvPr id="120" name="Immagine 119">
                  <a:extLst>
                    <a:ext uri="{FF2B5EF4-FFF2-40B4-BE49-F238E27FC236}">
                      <a16:creationId xmlns:a16="http://schemas.microsoft.com/office/drawing/2014/main" id="{D65244BA-9D29-D484-3133-3AE261634A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045890" y="3735124"/>
                  <a:ext cx="1166783" cy="1222344"/>
                </a:xfrm>
                <a:prstGeom prst="rect">
                  <a:avLst/>
                </a:prstGeom>
              </p:spPr>
            </p:pic>
            <p:sp>
              <p:nvSpPr>
                <p:cNvPr id="121" name="CasellaDiTesto 120">
                  <a:extLst>
                    <a:ext uri="{FF2B5EF4-FFF2-40B4-BE49-F238E27FC236}">
                      <a16:creationId xmlns:a16="http://schemas.microsoft.com/office/drawing/2014/main" id="{6B33B053-5B4F-1498-C765-E63BE9D6FFA6}"/>
                    </a:ext>
                  </a:extLst>
                </p:cNvPr>
                <p:cNvSpPr txBox="1"/>
                <p:nvPr/>
              </p:nvSpPr>
              <p:spPr>
                <a:xfrm>
                  <a:off x="3290834" y="2743210"/>
                  <a:ext cx="2682181" cy="861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kern="0" dirty="0">
                      <a:solidFill>
                        <a:schemeClr val="tx2"/>
                      </a:solidFill>
                      <a:latin typeface="+mj-lt"/>
                      <a:ea typeface="Calibri"/>
                      <a:cs typeface="Calibri"/>
                    </a:rPr>
                    <a:t>Workshop</a:t>
                  </a:r>
                </a:p>
                <a:p>
                  <a:pPr algn="ctr"/>
                  <a:r>
                    <a:rPr lang="en-US" sz="1200" b="1" kern="0" dirty="0">
                      <a:solidFill>
                        <a:schemeClr val="tx2"/>
                      </a:solidFill>
                      <a:latin typeface="+mj-lt"/>
                      <a:ea typeface="Calibri"/>
                      <a:cs typeface="Calibri"/>
                    </a:rPr>
                    <a:t>“Bringing Academia’s</a:t>
                  </a:r>
                </a:p>
                <a:p>
                  <a:pPr algn="ctr"/>
                  <a:r>
                    <a:rPr lang="en-US" sz="1200" b="1" kern="0" dirty="0">
                      <a:solidFill>
                        <a:schemeClr val="tx2"/>
                      </a:solidFill>
                      <a:latin typeface="+mj-lt"/>
                      <a:ea typeface="Calibri"/>
                      <a:cs typeface="Calibri"/>
                    </a:rPr>
                    <a:t>Technological Insights to Biomanufacturing”</a:t>
                  </a:r>
                  <a:endParaRPr lang="it-IT" sz="1200" b="1" kern="0" dirty="0">
                    <a:solidFill>
                      <a:schemeClr val="tx2"/>
                    </a:solidFill>
                    <a:latin typeface="+mj-lt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19" name="Cerchio vuoto 118">
                <a:extLst>
                  <a:ext uri="{FF2B5EF4-FFF2-40B4-BE49-F238E27FC236}">
                    <a16:creationId xmlns:a16="http://schemas.microsoft.com/office/drawing/2014/main" id="{69792560-79FF-3D46-9E2F-E5303957150B}"/>
                  </a:ext>
                </a:extLst>
              </p:cNvPr>
              <p:cNvSpPr/>
              <p:nvPr/>
            </p:nvSpPr>
            <p:spPr>
              <a:xfrm>
                <a:off x="3173072" y="1244379"/>
                <a:ext cx="3001972" cy="3001972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142" name="Gruppo 141">
            <a:extLst>
              <a:ext uri="{FF2B5EF4-FFF2-40B4-BE49-F238E27FC236}">
                <a16:creationId xmlns:a16="http://schemas.microsoft.com/office/drawing/2014/main" id="{DC0F63E6-7A10-2E81-4609-6E7648E3045C}"/>
              </a:ext>
            </a:extLst>
          </p:cNvPr>
          <p:cNvGrpSpPr/>
          <p:nvPr/>
        </p:nvGrpSpPr>
        <p:grpSpPr>
          <a:xfrm>
            <a:off x="4984391" y="309579"/>
            <a:ext cx="2650388" cy="2767456"/>
            <a:chOff x="-3605006" y="1306433"/>
            <a:chExt cx="2864577" cy="2991106"/>
          </a:xfrm>
        </p:grpSpPr>
        <p:sp>
          <p:nvSpPr>
            <p:cNvPr id="135" name="Ovale 134">
              <a:extLst>
                <a:ext uri="{FF2B5EF4-FFF2-40B4-BE49-F238E27FC236}">
                  <a16:creationId xmlns:a16="http://schemas.microsoft.com/office/drawing/2014/main" id="{F56C0403-7AA0-E866-71F4-11E29D20F2B1}"/>
                </a:ext>
              </a:extLst>
            </p:cNvPr>
            <p:cNvSpPr/>
            <p:nvPr/>
          </p:nvSpPr>
          <p:spPr>
            <a:xfrm>
              <a:off x="-3562923" y="1346120"/>
              <a:ext cx="2731600" cy="29514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22" name="Gruppo 121">
              <a:extLst>
                <a:ext uri="{FF2B5EF4-FFF2-40B4-BE49-F238E27FC236}">
                  <a16:creationId xmlns:a16="http://schemas.microsoft.com/office/drawing/2014/main" id="{1A22A79F-1873-9191-E1CE-C5B26FEE84E7}"/>
                </a:ext>
              </a:extLst>
            </p:cNvPr>
            <p:cNvGrpSpPr/>
            <p:nvPr/>
          </p:nvGrpSpPr>
          <p:grpSpPr>
            <a:xfrm>
              <a:off x="-3605006" y="1306433"/>
              <a:ext cx="2864577" cy="2864577"/>
              <a:chOff x="6158454" y="1883960"/>
              <a:chExt cx="2864577" cy="2864577"/>
            </a:xfrm>
          </p:grpSpPr>
          <p:sp>
            <p:nvSpPr>
              <p:cNvPr id="73" name="Cerchio vuoto 72">
                <a:extLst>
                  <a:ext uri="{FF2B5EF4-FFF2-40B4-BE49-F238E27FC236}">
                    <a16:creationId xmlns:a16="http://schemas.microsoft.com/office/drawing/2014/main" id="{1EEDA54F-554C-047E-F1E1-A838B8E20C0B}"/>
                  </a:ext>
                </a:extLst>
              </p:cNvPr>
              <p:cNvSpPr/>
              <p:nvPr/>
            </p:nvSpPr>
            <p:spPr>
              <a:xfrm>
                <a:off x="6158454" y="1883960"/>
                <a:ext cx="2864577" cy="2864577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98" name="Gruppo 97">
                <a:extLst>
                  <a:ext uri="{FF2B5EF4-FFF2-40B4-BE49-F238E27FC236}">
                    <a16:creationId xmlns:a16="http://schemas.microsoft.com/office/drawing/2014/main" id="{F0CB7047-86CA-7BB7-9806-727AA70B1EF9}"/>
                  </a:ext>
                </a:extLst>
              </p:cNvPr>
              <p:cNvGrpSpPr/>
              <p:nvPr/>
            </p:nvGrpSpPr>
            <p:grpSpPr>
              <a:xfrm>
                <a:off x="6683402" y="2357977"/>
                <a:ext cx="1861757" cy="1649575"/>
                <a:chOff x="5213720" y="2761706"/>
                <a:chExt cx="1861757" cy="1649575"/>
              </a:xfrm>
            </p:grpSpPr>
            <p:grpSp>
              <p:nvGrpSpPr>
                <p:cNvPr id="100" name="Gruppo 99">
                  <a:extLst>
                    <a:ext uri="{FF2B5EF4-FFF2-40B4-BE49-F238E27FC236}">
                      <a16:creationId xmlns:a16="http://schemas.microsoft.com/office/drawing/2014/main" id="{6FE89CE3-4F79-4A54-B3A1-4850BB257EEE}"/>
                    </a:ext>
                  </a:extLst>
                </p:cNvPr>
                <p:cNvGrpSpPr/>
                <p:nvPr/>
              </p:nvGrpSpPr>
              <p:grpSpPr>
                <a:xfrm>
                  <a:off x="5357962" y="3494600"/>
                  <a:ext cx="1476077" cy="916681"/>
                  <a:chOff x="156884" y="3328664"/>
                  <a:chExt cx="1702601" cy="1057359"/>
                </a:xfrm>
              </p:grpSpPr>
              <p:sp>
                <p:nvSpPr>
                  <p:cNvPr id="106" name="Rettangolo 105">
                    <a:extLst>
                      <a:ext uri="{FF2B5EF4-FFF2-40B4-BE49-F238E27FC236}">
                        <a16:creationId xmlns:a16="http://schemas.microsoft.com/office/drawing/2014/main" id="{20E4DBC9-A17B-F69B-61BA-7435F14126DD}"/>
                      </a:ext>
                    </a:extLst>
                  </p:cNvPr>
                  <p:cNvSpPr/>
                  <p:nvPr/>
                </p:nvSpPr>
                <p:spPr>
                  <a:xfrm>
                    <a:off x="156884" y="3328664"/>
                    <a:ext cx="1702601" cy="1057358"/>
                  </a:xfrm>
                  <a:prstGeom prst="rect">
                    <a:avLst/>
                  </a:prstGeom>
                  <a:solidFill>
                    <a:srgbClr val="FEEDC6"/>
                  </a:solidFill>
                  <a:ln>
                    <a:solidFill>
                      <a:srgbClr val="FEEDC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grpSp>
                <p:nvGrpSpPr>
                  <p:cNvPr id="107" name="Gruppo 106">
                    <a:extLst>
                      <a:ext uri="{FF2B5EF4-FFF2-40B4-BE49-F238E27FC236}">
                        <a16:creationId xmlns:a16="http://schemas.microsoft.com/office/drawing/2014/main" id="{B35C23A9-48EB-4B3D-AC7E-7E0D0CC530BC}"/>
                      </a:ext>
                    </a:extLst>
                  </p:cNvPr>
                  <p:cNvGrpSpPr/>
                  <p:nvPr/>
                </p:nvGrpSpPr>
                <p:grpSpPr>
                  <a:xfrm>
                    <a:off x="156884" y="3362950"/>
                    <a:ext cx="1702601" cy="1023073"/>
                    <a:chOff x="522889" y="3129272"/>
                    <a:chExt cx="2973417" cy="1655168"/>
                  </a:xfrm>
                </p:grpSpPr>
                <p:pic>
                  <p:nvPicPr>
                    <p:cNvPr id="115" name="Immagine 114">
                      <a:extLst>
                        <a:ext uri="{FF2B5EF4-FFF2-40B4-BE49-F238E27FC236}">
                          <a16:creationId xmlns:a16="http://schemas.microsoft.com/office/drawing/2014/main" id="{0FA5E953-C6E1-E433-CF14-E3494C63873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l="-675" t="-125" r="-637" b="-125"/>
                    <a:stretch/>
                  </p:blipFill>
                  <p:spPr>
                    <a:xfrm>
                      <a:off x="522889" y="3129272"/>
                      <a:ext cx="2973417" cy="165516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6" name="Rettangolo 115">
                      <a:extLst>
                        <a:ext uri="{FF2B5EF4-FFF2-40B4-BE49-F238E27FC236}">
                          <a16:creationId xmlns:a16="http://schemas.microsoft.com/office/drawing/2014/main" id="{A0B51CEA-7731-E413-BCAC-C188C283FB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93212" y="3129273"/>
                      <a:ext cx="1003094" cy="883051"/>
                    </a:xfrm>
                    <a:prstGeom prst="rect">
                      <a:avLst/>
                    </a:prstGeom>
                    <a:solidFill>
                      <a:srgbClr val="FEEDC6"/>
                    </a:solidFill>
                    <a:ln>
                      <a:solidFill>
                        <a:srgbClr val="FEEDC6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</p:grpSp>
              <p:sp>
                <p:nvSpPr>
                  <p:cNvPr id="114" name="Rettangolo 113">
                    <a:extLst>
                      <a:ext uri="{FF2B5EF4-FFF2-40B4-BE49-F238E27FC236}">
                        <a16:creationId xmlns:a16="http://schemas.microsoft.com/office/drawing/2014/main" id="{341C4201-A88F-A1A9-4D58-68BE95369DE0}"/>
                      </a:ext>
                    </a:extLst>
                  </p:cNvPr>
                  <p:cNvSpPr/>
                  <p:nvPr/>
                </p:nvSpPr>
                <p:spPr>
                  <a:xfrm>
                    <a:off x="1603169" y="3840201"/>
                    <a:ext cx="246864" cy="545821"/>
                  </a:xfrm>
                  <a:prstGeom prst="rect">
                    <a:avLst/>
                  </a:prstGeom>
                  <a:solidFill>
                    <a:srgbClr val="FEEDC6"/>
                  </a:solidFill>
                  <a:ln>
                    <a:solidFill>
                      <a:srgbClr val="FEEDC6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  <p:sp>
              <p:nvSpPr>
                <p:cNvPr id="102" name="CasellaDiTesto 101">
                  <a:extLst>
                    <a:ext uri="{FF2B5EF4-FFF2-40B4-BE49-F238E27FC236}">
                      <a16:creationId xmlns:a16="http://schemas.microsoft.com/office/drawing/2014/main" id="{6EB23C20-3C64-C4EF-9B1F-6C2CE7ACA47D}"/>
                    </a:ext>
                  </a:extLst>
                </p:cNvPr>
                <p:cNvSpPr txBox="1"/>
                <p:nvPr/>
              </p:nvSpPr>
              <p:spPr>
                <a:xfrm>
                  <a:off x="5213720" y="2761706"/>
                  <a:ext cx="1861757" cy="67395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  <a:defRPr/>
                  </a:pPr>
                  <a:r>
                    <a:rPr kumimoji="0" lang="it-IT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LIFE SCIENCE NEXT:</a:t>
                  </a:r>
                </a:p>
                <a:p>
                  <a:pPr algn="ctr">
                    <a:buClr>
                      <a:srgbClr val="000000"/>
                    </a:buClr>
                    <a:buSzPts val="1400"/>
                    <a:defRPr/>
                  </a:pPr>
                  <a:r>
                    <a:rPr kumimoji="0" lang="it-IT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Dati e </a:t>
                  </a:r>
                  <a:r>
                    <a:rPr lang="it-IT" sz="1200" b="1" kern="0" dirty="0">
                      <a:solidFill>
                        <a:schemeClr val="tx2"/>
                      </a:solidFill>
                      <a:latin typeface="+mj-lt"/>
                      <a:ea typeface="Calibri"/>
                      <a:cs typeface="Calibri"/>
                      <a:sym typeface="Calibri"/>
                    </a:rPr>
                    <a:t>Ricerca per la Salute del Futuro</a:t>
                  </a:r>
                </a:p>
              </p:txBody>
            </p:sp>
          </p:grpSp>
        </p:grpSp>
      </p:grpSp>
      <p:sp>
        <p:nvSpPr>
          <p:cNvPr id="6" name="Titolo 2">
            <a:extLst>
              <a:ext uri="{FF2B5EF4-FFF2-40B4-BE49-F238E27FC236}">
                <a16:creationId xmlns:a16="http://schemas.microsoft.com/office/drawing/2014/main" id="{E0F67FDA-BB1D-ED06-B589-E883B62C9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EVENTI IN PRESENZA</a:t>
            </a:r>
          </a:p>
        </p:txBody>
      </p:sp>
      <p:grpSp>
        <p:nvGrpSpPr>
          <p:cNvPr id="157" name="Gruppo 156">
            <a:extLst>
              <a:ext uri="{FF2B5EF4-FFF2-40B4-BE49-F238E27FC236}">
                <a16:creationId xmlns:a16="http://schemas.microsoft.com/office/drawing/2014/main" id="{A9EF4275-94A4-ED1E-C6C8-8D24E207C713}"/>
              </a:ext>
            </a:extLst>
          </p:cNvPr>
          <p:cNvGrpSpPr/>
          <p:nvPr/>
        </p:nvGrpSpPr>
        <p:grpSpPr>
          <a:xfrm>
            <a:off x="8631507" y="299476"/>
            <a:ext cx="3261772" cy="3261772"/>
            <a:chOff x="8712859" y="2894052"/>
            <a:chExt cx="3261772" cy="3261772"/>
          </a:xfrm>
        </p:grpSpPr>
        <p:sp>
          <p:nvSpPr>
            <p:cNvPr id="156" name="Ovale 155">
              <a:extLst>
                <a:ext uri="{FF2B5EF4-FFF2-40B4-BE49-F238E27FC236}">
                  <a16:creationId xmlns:a16="http://schemas.microsoft.com/office/drawing/2014/main" id="{AB16ECCF-0A98-7E35-7648-CFBFF6648F73}"/>
                </a:ext>
              </a:extLst>
            </p:cNvPr>
            <p:cNvSpPr/>
            <p:nvPr/>
          </p:nvSpPr>
          <p:spPr>
            <a:xfrm>
              <a:off x="8775525" y="2956718"/>
              <a:ext cx="3136441" cy="313644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97" name="Gruppo 96">
              <a:extLst>
                <a:ext uri="{FF2B5EF4-FFF2-40B4-BE49-F238E27FC236}">
                  <a16:creationId xmlns:a16="http://schemas.microsoft.com/office/drawing/2014/main" id="{8858C360-CE82-144C-91E8-B8F252411820}"/>
                </a:ext>
              </a:extLst>
            </p:cNvPr>
            <p:cNvGrpSpPr/>
            <p:nvPr/>
          </p:nvGrpSpPr>
          <p:grpSpPr>
            <a:xfrm>
              <a:off x="8712859" y="2894052"/>
              <a:ext cx="3261772" cy="3261772"/>
              <a:chOff x="5966567" y="2484577"/>
              <a:chExt cx="3261772" cy="3261772"/>
            </a:xfrm>
          </p:grpSpPr>
          <p:grpSp>
            <p:nvGrpSpPr>
              <p:cNvPr id="64" name="Gruppo 63">
                <a:extLst>
                  <a:ext uri="{FF2B5EF4-FFF2-40B4-BE49-F238E27FC236}">
                    <a16:creationId xmlns:a16="http://schemas.microsoft.com/office/drawing/2014/main" id="{097C3C4B-86FE-7124-02F7-82AEDA214FDA}"/>
                  </a:ext>
                </a:extLst>
              </p:cNvPr>
              <p:cNvGrpSpPr/>
              <p:nvPr/>
            </p:nvGrpSpPr>
            <p:grpSpPr>
              <a:xfrm>
                <a:off x="6171462" y="3199311"/>
                <a:ext cx="2851982" cy="1832305"/>
                <a:chOff x="8559735" y="3140907"/>
                <a:chExt cx="2851982" cy="1832305"/>
              </a:xfrm>
            </p:grpSpPr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6CFDDCF4-94D5-DF03-9E8B-5AE0CAB03D60}"/>
                    </a:ext>
                  </a:extLst>
                </p:cNvPr>
                <p:cNvSpPr txBox="1"/>
                <p:nvPr/>
              </p:nvSpPr>
              <p:spPr>
                <a:xfrm>
                  <a:off x="8559735" y="3140907"/>
                  <a:ext cx="2851982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buClr>
                      <a:srgbClr val="000000"/>
                    </a:buClr>
                    <a:buSzPts val="1400"/>
                    <a:defRPr/>
                  </a:pPr>
                  <a:r>
                    <a:rPr kumimoji="0" lang="it-IT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Digital Health </a:t>
                  </a:r>
                  <a:r>
                    <a:rPr kumimoji="0" lang="it-IT" sz="12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Revolution</a:t>
                  </a:r>
                  <a:r>
                    <a:rPr kumimoji="0" lang="it-IT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: </a:t>
                  </a:r>
                  <a:r>
                    <a:rPr kumimoji="0" lang="it-IT" sz="12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Dallʼinnovazione</a:t>
                  </a:r>
                  <a:r>
                    <a:rPr kumimoji="0" lang="it-IT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 digitale alla nuova</a:t>
                  </a:r>
                </a:p>
                <a:p>
                  <a:pPr algn="ctr">
                    <a:buClr>
                      <a:srgbClr val="000000"/>
                    </a:buClr>
                    <a:buSzPts val="1400"/>
                    <a:defRPr/>
                  </a:pPr>
                  <a:r>
                    <a:rPr kumimoji="0" lang="it-IT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uLnTx/>
                      <a:uFillTx/>
                      <a:latin typeface="+mj-lt"/>
                      <a:ea typeface="Calibri"/>
                      <a:cs typeface="Calibri"/>
                      <a:sym typeface="Calibri"/>
                    </a:rPr>
                    <a:t>Data governance regionale per la salute </a:t>
                  </a:r>
                  <a:endParaRPr lang="it-IT" sz="1200" b="1" kern="0" dirty="0">
                    <a:solidFill>
                      <a:schemeClr val="tx2"/>
                    </a:solidFill>
                    <a:latin typeface="+mj-lt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67" name="Immagine 66">
                  <a:extLst>
                    <a:ext uri="{FF2B5EF4-FFF2-40B4-BE49-F238E27FC236}">
                      <a16:creationId xmlns:a16="http://schemas.microsoft.com/office/drawing/2014/main" id="{583D30D4-E636-9A23-9C8A-A57AE38612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34367" y="3877535"/>
                  <a:ext cx="1702717" cy="1095677"/>
                </a:xfrm>
                <a:prstGeom prst="rect">
                  <a:avLst/>
                </a:prstGeom>
              </p:spPr>
            </p:pic>
          </p:grpSp>
          <p:sp>
            <p:nvSpPr>
              <p:cNvPr id="94" name="Cerchio vuoto 93">
                <a:extLst>
                  <a:ext uri="{FF2B5EF4-FFF2-40B4-BE49-F238E27FC236}">
                    <a16:creationId xmlns:a16="http://schemas.microsoft.com/office/drawing/2014/main" id="{1102DCAA-532B-BFC8-8BCE-8134735F6ABA}"/>
                  </a:ext>
                </a:extLst>
              </p:cNvPr>
              <p:cNvSpPr/>
              <p:nvPr/>
            </p:nvSpPr>
            <p:spPr>
              <a:xfrm>
                <a:off x="5966567" y="2484577"/>
                <a:ext cx="3261772" cy="3261772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159" name="Gruppo 158">
            <a:extLst>
              <a:ext uri="{FF2B5EF4-FFF2-40B4-BE49-F238E27FC236}">
                <a16:creationId xmlns:a16="http://schemas.microsoft.com/office/drawing/2014/main" id="{BDCEC20D-F07B-ADC7-BB75-6CE194FE0254}"/>
              </a:ext>
            </a:extLst>
          </p:cNvPr>
          <p:cNvGrpSpPr/>
          <p:nvPr/>
        </p:nvGrpSpPr>
        <p:grpSpPr>
          <a:xfrm>
            <a:off x="9431817" y="3702169"/>
            <a:ext cx="2521539" cy="2521539"/>
            <a:chOff x="7231806" y="749334"/>
            <a:chExt cx="2521539" cy="2521539"/>
          </a:xfrm>
        </p:grpSpPr>
        <p:sp>
          <p:nvSpPr>
            <p:cNvPr id="158" name="Ovale 157">
              <a:extLst>
                <a:ext uri="{FF2B5EF4-FFF2-40B4-BE49-F238E27FC236}">
                  <a16:creationId xmlns:a16="http://schemas.microsoft.com/office/drawing/2014/main" id="{73A698B2-405B-B6D5-C7F3-84B096B20C03}"/>
                </a:ext>
              </a:extLst>
            </p:cNvPr>
            <p:cNvSpPr/>
            <p:nvPr/>
          </p:nvSpPr>
          <p:spPr>
            <a:xfrm>
              <a:off x="7231807" y="749335"/>
              <a:ext cx="2492038" cy="24920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50" name="Gruppo 149">
              <a:extLst>
                <a:ext uri="{FF2B5EF4-FFF2-40B4-BE49-F238E27FC236}">
                  <a16:creationId xmlns:a16="http://schemas.microsoft.com/office/drawing/2014/main" id="{7F7F2F3A-9354-CD92-E4E2-CE17DC8CDB10}"/>
                </a:ext>
              </a:extLst>
            </p:cNvPr>
            <p:cNvGrpSpPr/>
            <p:nvPr/>
          </p:nvGrpSpPr>
          <p:grpSpPr>
            <a:xfrm>
              <a:off x="7231806" y="749334"/>
              <a:ext cx="2521539" cy="2521539"/>
              <a:chOff x="6934047" y="484387"/>
              <a:chExt cx="2521539" cy="2521539"/>
            </a:xfrm>
          </p:grpSpPr>
          <p:pic>
            <p:nvPicPr>
              <p:cNvPr id="123" name="Immagine 122">
                <a:extLst>
                  <a:ext uri="{FF2B5EF4-FFF2-40B4-BE49-F238E27FC236}">
                    <a16:creationId xmlns:a16="http://schemas.microsoft.com/office/drawing/2014/main" id="{A0BD038B-C14D-268B-CB86-8E0BCB0DE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1932" t="1014" r="490" b="-1014"/>
              <a:stretch/>
            </p:blipFill>
            <p:spPr>
              <a:xfrm>
                <a:off x="7512643" y="1102745"/>
                <a:ext cx="1462981" cy="1284821"/>
              </a:xfrm>
              <a:prstGeom prst="rect">
                <a:avLst/>
              </a:prstGeom>
            </p:spPr>
          </p:pic>
          <p:sp>
            <p:nvSpPr>
              <p:cNvPr id="124" name="Cerchio vuoto 123">
                <a:extLst>
                  <a:ext uri="{FF2B5EF4-FFF2-40B4-BE49-F238E27FC236}">
                    <a16:creationId xmlns:a16="http://schemas.microsoft.com/office/drawing/2014/main" id="{ED6A4186-0994-1579-4592-2C54CC215D22}"/>
                  </a:ext>
                </a:extLst>
              </p:cNvPr>
              <p:cNvSpPr/>
              <p:nvPr/>
            </p:nvSpPr>
            <p:spPr>
              <a:xfrm>
                <a:off x="6934047" y="484387"/>
                <a:ext cx="2521539" cy="2521539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136" name="Gruppo 135">
            <a:extLst>
              <a:ext uri="{FF2B5EF4-FFF2-40B4-BE49-F238E27FC236}">
                <a16:creationId xmlns:a16="http://schemas.microsoft.com/office/drawing/2014/main" id="{22220B13-918C-660F-5E5D-94FC0C9E09BF}"/>
              </a:ext>
            </a:extLst>
          </p:cNvPr>
          <p:cNvGrpSpPr/>
          <p:nvPr/>
        </p:nvGrpSpPr>
        <p:grpSpPr>
          <a:xfrm>
            <a:off x="121536" y="1803340"/>
            <a:ext cx="2863288" cy="2863288"/>
            <a:chOff x="-188504" y="2127977"/>
            <a:chExt cx="2967858" cy="2967858"/>
          </a:xfrm>
        </p:grpSpPr>
        <p:sp>
          <p:nvSpPr>
            <p:cNvPr id="130" name="Ovale 129">
              <a:extLst>
                <a:ext uri="{FF2B5EF4-FFF2-40B4-BE49-F238E27FC236}">
                  <a16:creationId xmlns:a16="http://schemas.microsoft.com/office/drawing/2014/main" id="{5ABFF22C-C57C-A932-43F4-E1D12CE7060C}"/>
                </a:ext>
              </a:extLst>
            </p:cNvPr>
            <p:cNvSpPr/>
            <p:nvPr/>
          </p:nvSpPr>
          <p:spPr>
            <a:xfrm>
              <a:off x="-188504" y="2127977"/>
              <a:ext cx="2967858" cy="296785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31" name="Gruppo 130">
              <a:extLst>
                <a:ext uri="{FF2B5EF4-FFF2-40B4-BE49-F238E27FC236}">
                  <a16:creationId xmlns:a16="http://schemas.microsoft.com/office/drawing/2014/main" id="{83402E8B-CD4D-CE9D-B31F-CCDCE2A2CEB0}"/>
                </a:ext>
              </a:extLst>
            </p:cNvPr>
            <p:cNvGrpSpPr/>
            <p:nvPr/>
          </p:nvGrpSpPr>
          <p:grpSpPr>
            <a:xfrm>
              <a:off x="-188504" y="2167099"/>
              <a:ext cx="2928736" cy="2928736"/>
              <a:chOff x="51123" y="2773690"/>
              <a:chExt cx="2928736" cy="2928736"/>
            </a:xfrm>
          </p:grpSpPr>
          <p:pic>
            <p:nvPicPr>
              <p:cNvPr id="132" name="Immagine 131">
                <a:extLst>
                  <a:ext uri="{FF2B5EF4-FFF2-40B4-BE49-F238E27FC236}">
                    <a16:creationId xmlns:a16="http://schemas.microsoft.com/office/drawing/2014/main" id="{83C8EEEB-D995-AEC1-2FF3-082844707D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9961" y="3949693"/>
                <a:ext cx="1247608" cy="1513175"/>
              </a:xfrm>
              <a:prstGeom prst="rect">
                <a:avLst/>
              </a:prstGeom>
            </p:spPr>
          </p:pic>
          <p:sp>
            <p:nvSpPr>
              <p:cNvPr id="133" name="CasellaDiTesto 132">
                <a:extLst>
                  <a:ext uri="{FF2B5EF4-FFF2-40B4-BE49-F238E27FC236}">
                    <a16:creationId xmlns:a16="http://schemas.microsoft.com/office/drawing/2014/main" id="{BE2A3817-D180-781D-7370-76B4BBBEB052}"/>
                  </a:ext>
                </a:extLst>
              </p:cNvPr>
              <p:cNvSpPr txBox="1"/>
              <p:nvPr/>
            </p:nvSpPr>
            <p:spPr>
              <a:xfrm>
                <a:off x="529323" y="3074828"/>
                <a:ext cx="1957868" cy="861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000000"/>
                  </a:buClr>
                  <a:buSzPts val="1400"/>
                  <a:defRPr/>
                </a:pPr>
                <a:r>
                  <a:rPr lang="it-IT" sz="1200" b="1" kern="0" dirty="0">
                    <a:solidFill>
                      <a:schemeClr val="tx2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Workshop</a:t>
                </a:r>
              </a:p>
              <a:p>
                <a:pPr algn="ctr">
                  <a:buClr>
                    <a:srgbClr val="000000"/>
                  </a:buClr>
                  <a:buSzPts val="1400"/>
                  <a:defRPr/>
                </a:pPr>
                <a:r>
                  <a:rPr lang="en-US" sz="1200" b="1" kern="0" dirty="0">
                    <a:solidFill>
                      <a:schemeClr val="tx2"/>
                    </a:solidFill>
                    <a:latin typeface="+mj-lt"/>
                    <a:ea typeface="Calibri"/>
                    <a:cs typeface="Calibri"/>
                  </a:rPr>
                  <a:t>“</a:t>
                </a:r>
                <a:r>
                  <a:rPr lang="it-IT" sz="1200" b="1" kern="0" dirty="0">
                    <a:solidFill>
                      <a:schemeClr val="tx2"/>
                    </a:solidFill>
                    <a:latin typeface="+mj-lt"/>
                    <a:ea typeface="Calibri"/>
                    <a:cs typeface="Calibri"/>
                    <a:sym typeface="Calibri"/>
                  </a:rPr>
                  <a:t>LIFE SCIENCE NEXT: il ruolo della ricerca per la longevità</a:t>
                </a:r>
                <a:r>
                  <a:rPr lang="en-US" sz="1200" b="1" kern="0" dirty="0">
                    <a:solidFill>
                      <a:schemeClr val="tx2"/>
                    </a:solidFill>
                    <a:latin typeface="+mj-lt"/>
                    <a:ea typeface="Calibri"/>
                    <a:cs typeface="Calibri"/>
                  </a:rPr>
                  <a:t>”</a:t>
                </a:r>
                <a:endParaRPr lang="it-IT" sz="1200" b="1" kern="0" dirty="0">
                  <a:solidFill>
                    <a:schemeClr val="tx2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Cerchio vuoto 133">
                <a:extLst>
                  <a:ext uri="{FF2B5EF4-FFF2-40B4-BE49-F238E27FC236}">
                    <a16:creationId xmlns:a16="http://schemas.microsoft.com/office/drawing/2014/main" id="{B085B139-D0BA-5DCE-550B-43923582A5ED}"/>
                  </a:ext>
                </a:extLst>
              </p:cNvPr>
              <p:cNvSpPr/>
              <p:nvPr/>
            </p:nvSpPr>
            <p:spPr>
              <a:xfrm>
                <a:off x="51123" y="2773690"/>
                <a:ext cx="2928736" cy="2928736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140" name="Gruppo 139">
            <a:extLst>
              <a:ext uri="{FF2B5EF4-FFF2-40B4-BE49-F238E27FC236}">
                <a16:creationId xmlns:a16="http://schemas.microsoft.com/office/drawing/2014/main" id="{67DC95E3-011E-FE1C-A81E-F56AAF69A8F7}"/>
              </a:ext>
            </a:extLst>
          </p:cNvPr>
          <p:cNvGrpSpPr/>
          <p:nvPr/>
        </p:nvGrpSpPr>
        <p:grpSpPr>
          <a:xfrm>
            <a:off x="2967545" y="3327567"/>
            <a:ext cx="2816849" cy="2799232"/>
            <a:chOff x="-173103" y="3969277"/>
            <a:chExt cx="2919723" cy="2901463"/>
          </a:xfrm>
        </p:grpSpPr>
        <p:sp>
          <p:nvSpPr>
            <p:cNvPr id="139" name="Ovale 138">
              <a:extLst>
                <a:ext uri="{FF2B5EF4-FFF2-40B4-BE49-F238E27FC236}">
                  <a16:creationId xmlns:a16="http://schemas.microsoft.com/office/drawing/2014/main" id="{524D5D8F-BFC6-7246-DF30-DB698114247C}"/>
                </a:ext>
              </a:extLst>
            </p:cNvPr>
            <p:cNvSpPr/>
            <p:nvPr/>
          </p:nvSpPr>
          <p:spPr>
            <a:xfrm>
              <a:off x="-173103" y="3969277"/>
              <a:ext cx="2919723" cy="27831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88" name="Gruppo 87">
              <a:extLst>
                <a:ext uri="{FF2B5EF4-FFF2-40B4-BE49-F238E27FC236}">
                  <a16:creationId xmlns:a16="http://schemas.microsoft.com/office/drawing/2014/main" id="{37551EEA-E7B3-B952-A6B7-291C1F9A5AAA}"/>
                </a:ext>
              </a:extLst>
            </p:cNvPr>
            <p:cNvGrpSpPr/>
            <p:nvPr/>
          </p:nvGrpSpPr>
          <p:grpSpPr>
            <a:xfrm>
              <a:off x="-164507" y="4023529"/>
              <a:ext cx="2847211" cy="2847211"/>
              <a:chOff x="3567816" y="4096428"/>
              <a:chExt cx="2847211" cy="2847211"/>
            </a:xfrm>
          </p:grpSpPr>
          <p:sp>
            <p:nvSpPr>
              <p:cNvPr id="81" name="Cerchio vuoto 80">
                <a:extLst>
                  <a:ext uri="{FF2B5EF4-FFF2-40B4-BE49-F238E27FC236}">
                    <a16:creationId xmlns:a16="http://schemas.microsoft.com/office/drawing/2014/main" id="{D1816979-7FB5-27C7-37F7-721E3E288C13}"/>
                  </a:ext>
                </a:extLst>
              </p:cNvPr>
              <p:cNvSpPr/>
              <p:nvPr/>
            </p:nvSpPr>
            <p:spPr>
              <a:xfrm>
                <a:off x="3567816" y="4096428"/>
                <a:ext cx="2847211" cy="2847211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grpSp>
            <p:nvGrpSpPr>
              <p:cNvPr id="85" name="Gruppo 84">
                <a:extLst>
                  <a:ext uri="{FF2B5EF4-FFF2-40B4-BE49-F238E27FC236}">
                    <a16:creationId xmlns:a16="http://schemas.microsoft.com/office/drawing/2014/main" id="{0985C0E3-8468-45C5-C12D-AF76147F3131}"/>
                  </a:ext>
                </a:extLst>
              </p:cNvPr>
              <p:cNvGrpSpPr/>
              <p:nvPr/>
            </p:nvGrpSpPr>
            <p:grpSpPr>
              <a:xfrm>
                <a:off x="3825949" y="4722164"/>
                <a:ext cx="2264544" cy="1541958"/>
                <a:chOff x="6171140" y="3296292"/>
                <a:chExt cx="2264544" cy="1541958"/>
              </a:xfrm>
            </p:grpSpPr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D3E9F839-3576-924D-0E07-B744269A7284}"/>
                    </a:ext>
                  </a:extLst>
                </p:cNvPr>
                <p:cNvSpPr txBox="1"/>
                <p:nvPr/>
              </p:nvSpPr>
              <p:spPr>
                <a:xfrm>
                  <a:off x="6171140" y="3296292"/>
                  <a:ext cx="2264544" cy="4785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1200" b="1" kern="0" dirty="0">
                      <a:solidFill>
                        <a:schemeClr val="tx2"/>
                      </a:solidFill>
                      <a:latin typeface="+mj-lt"/>
                      <a:ea typeface="Calibri"/>
                      <a:cs typeface="Calibri"/>
                    </a:rPr>
                    <a:t>Forum Ricerca Clinica</a:t>
                  </a:r>
                </a:p>
                <a:p>
                  <a:pPr algn="ctr"/>
                  <a:r>
                    <a:rPr lang="it-IT" sz="1200" b="1" kern="0" dirty="0">
                      <a:solidFill>
                        <a:schemeClr val="tx2"/>
                      </a:solidFill>
                      <a:latin typeface="+mj-lt"/>
                      <a:ea typeface="Calibri"/>
                      <a:cs typeface="Calibri"/>
                    </a:rPr>
                    <a:t>Ricerca, innovazione, Salute</a:t>
                  </a:r>
                </a:p>
              </p:txBody>
            </p:sp>
            <p:pic>
              <p:nvPicPr>
                <p:cNvPr id="83" name="Immagine 82">
                  <a:extLst>
                    <a:ext uri="{FF2B5EF4-FFF2-40B4-BE49-F238E27FC236}">
                      <a16:creationId xmlns:a16="http://schemas.microsoft.com/office/drawing/2014/main" id="{C5659F18-6C53-3F2C-69F7-CA8E115FBC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28609" y="3784555"/>
                  <a:ext cx="1484487" cy="105369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406CBEE-5B7A-753A-5E65-A5AD223B128D}"/>
              </a:ext>
            </a:extLst>
          </p:cNvPr>
          <p:cNvGrpSpPr/>
          <p:nvPr/>
        </p:nvGrpSpPr>
        <p:grpSpPr>
          <a:xfrm>
            <a:off x="-20866" y="1087017"/>
            <a:ext cx="2744270" cy="360000"/>
            <a:chOff x="-54002" y="952509"/>
            <a:chExt cx="2744270" cy="360000"/>
          </a:xfrm>
        </p:grpSpPr>
        <p:sp>
          <p:nvSpPr>
            <p:cNvPr id="147" name="Rettangolo 146">
              <a:extLst>
                <a:ext uri="{FF2B5EF4-FFF2-40B4-BE49-F238E27FC236}">
                  <a16:creationId xmlns:a16="http://schemas.microsoft.com/office/drawing/2014/main" id="{DDC37E3E-F37A-5AA2-BDF5-17BD062081B5}"/>
                </a:ext>
              </a:extLst>
            </p:cNvPr>
            <p:cNvSpPr/>
            <p:nvPr/>
          </p:nvSpPr>
          <p:spPr>
            <a:xfrm>
              <a:off x="-54002" y="952509"/>
              <a:ext cx="2520000" cy="36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it-IT" b="1" dirty="0"/>
                <a:t>2024</a:t>
              </a:r>
            </a:p>
          </p:txBody>
        </p:sp>
        <p:sp>
          <p:nvSpPr>
            <p:cNvPr id="148" name="Ovale 147">
              <a:extLst>
                <a:ext uri="{FF2B5EF4-FFF2-40B4-BE49-F238E27FC236}">
                  <a16:creationId xmlns:a16="http://schemas.microsoft.com/office/drawing/2014/main" id="{D8ED3D5A-095A-2167-858B-CAC7615F118E}"/>
                </a:ext>
              </a:extLst>
            </p:cNvPr>
            <p:cNvSpPr/>
            <p:nvPr/>
          </p:nvSpPr>
          <p:spPr>
            <a:xfrm>
              <a:off x="2330268" y="952509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3" name="Gruppo 202">
            <a:extLst>
              <a:ext uri="{FF2B5EF4-FFF2-40B4-BE49-F238E27FC236}">
                <a16:creationId xmlns:a16="http://schemas.microsoft.com/office/drawing/2014/main" id="{F723DB88-F303-D22A-9A44-6258FA619261}"/>
              </a:ext>
            </a:extLst>
          </p:cNvPr>
          <p:cNvGrpSpPr/>
          <p:nvPr/>
        </p:nvGrpSpPr>
        <p:grpSpPr>
          <a:xfrm>
            <a:off x="10244904" y="427810"/>
            <a:ext cx="1947098" cy="360001"/>
            <a:chOff x="8662978" y="521254"/>
            <a:chExt cx="2945159" cy="380036"/>
          </a:xfrm>
        </p:grpSpPr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5CE7D8C2-C5AF-7359-B26D-05548EBE3FD9}"/>
                </a:ext>
              </a:extLst>
            </p:cNvPr>
            <p:cNvSpPr/>
            <p:nvPr/>
          </p:nvSpPr>
          <p:spPr>
            <a:xfrm flipH="1">
              <a:off x="8935244" y="521254"/>
              <a:ext cx="2672893" cy="3800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r"/>
              <a:r>
                <a:rPr lang="it-IT" b="1" dirty="0"/>
                <a:t>2025</a:t>
              </a: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9CBC5B68-FBB0-5D8D-DD8C-56ADB4FCF6CC}"/>
                </a:ext>
              </a:extLst>
            </p:cNvPr>
            <p:cNvSpPr/>
            <p:nvPr/>
          </p:nvSpPr>
          <p:spPr>
            <a:xfrm>
              <a:off x="8662978" y="521254"/>
              <a:ext cx="544532" cy="3800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04" name="Gruppo 203">
            <a:extLst>
              <a:ext uri="{FF2B5EF4-FFF2-40B4-BE49-F238E27FC236}">
                <a16:creationId xmlns:a16="http://schemas.microsoft.com/office/drawing/2014/main" id="{FFBB306A-5EE4-F5CD-7E0B-7EFEBCDF84A6}"/>
              </a:ext>
            </a:extLst>
          </p:cNvPr>
          <p:cNvGrpSpPr/>
          <p:nvPr/>
        </p:nvGrpSpPr>
        <p:grpSpPr>
          <a:xfrm>
            <a:off x="9975170" y="3621966"/>
            <a:ext cx="2275596" cy="360000"/>
            <a:chOff x="9888401" y="3488002"/>
            <a:chExt cx="2275596" cy="360000"/>
          </a:xfrm>
        </p:grpSpPr>
        <p:sp>
          <p:nvSpPr>
            <p:cNvPr id="152" name="Rettangolo 151">
              <a:extLst>
                <a:ext uri="{FF2B5EF4-FFF2-40B4-BE49-F238E27FC236}">
                  <a16:creationId xmlns:a16="http://schemas.microsoft.com/office/drawing/2014/main" id="{0B9CC08D-E201-CC85-658D-48EC7AD1C9C9}"/>
                </a:ext>
              </a:extLst>
            </p:cNvPr>
            <p:cNvSpPr/>
            <p:nvPr/>
          </p:nvSpPr>
          <p:spPr>
            <a:xfrm flipH="1">
              <a:off x="10029312" y="3488002"/>
              <a:ext cx="2134685" cy="3600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r"/>
              <a:r>
                <a:rPr lang="it-IT" b="1" dirty="0"/>
                <a:t>2023</a:t>
              </a:r>
            </a:p>
          </p:txBody>
        </p:sp>
        <p:sp>
          <p:nvSpPr>
            <p:cNvPr id="153" name="Ovale 152">
              <a:extLst>
                <a:ext uri="{FF2B5EF4-FFF2-40B4-BE49-F238E27FC236}">
                  <a16:creationId xmlns:a16="http://schemas.microsoft.com/office/drawing/2014/main" id="{9DA70440-13BC-247C-DDFF-0DE4ABA0B657}"/>
                </a:ext>
              </a:extLst>
            </p:cNvPr>
            <p:cNvSpPr/>
            <p:nvPr/>
          </p:nvSpPr>
          <p:spPr>
            <a:xfrm>
              <a:off x="9888401" y="3488002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B90A27F-6D04-E984-ED9D-2EE135F905AE}"/>
              </a:ext>
            </a:extLst>
          </p:cNvPr>
          <p:cNvGrpSpPr/>
          <p:nvPr/>
        </p:nvGrpSpPr>
        <p:grpSpPr>
          <a:xfrm>
            <a:off x="5431066" y="2734630"/>
            <a:ext cx="2680180" cy="2710638"/>
            <a:chOff x="8527092" y="4386869"/>
            <a:chExt cx="2403163" cy="2430473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4A529807-CE65-EB69-0F7E-6FEA9E458B1A}"/>
                </a:ext>
              </a:extLst>
            </p:cNvPr>
            <p:cNvGrpSpPr/>
            <p:nvPr/>
          </p:nvGrpSpPr>
          <p:grpSpPr>
            <a:xfrm>
              <a:off x="8527092" y="4386869"/>
              <a:ext cx="2403163" cy="2430473"/>
              <a:chOff x="7231806" y="645551"/>
              <a:chExt cx="2595822" cy="2625322"/>
            </a:xfrm>
          </p:grpSpPr>
          <p:sp>
            <p:nvSpPr>
              <p:cNvPr id="7" name="Ovale 6">
                <a:extLst>
                  <a:ext uri="{FF2B5EF4-FFF2-40B4-BE49-F238E27FC236}">
                    <a16:creationId xmlns:a16="http://schemas.microsoft.com/office/drawing/2014/main" id="{293F1846-E6D6-E059-8CB3-F64C2F4B2049}"/>
                  </a:ext>
                </a:extLst>
              </p:cNvPr>
              <p:cNvSpPr/>
              <p:nvPr/>
            </p:nvSpPr>
            <p:spPr>
              <a:xfrm>
                <a:off x="7231806" y="645551"/>
                <a:ext cx="2595822" cy="25958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0" name="Cerchio vuoto 9">
                <a:extLst>
                  <a:ext uri="{FF2B5EF4-FFF2-40B4-BE49-F238E27FC236}">
                    <a16:creationId xmlns:a16="http://schemas.microsoft.com/office/drawing/2014/main" id="{25DF95BB-EA70-263F-6549-352B96DD5D11}"/>
                  </a:ext>
                </a:extLst>
              </p:cNvPr>
              <p:cNvSpPr/>
              <p:nvPr/>
            </p:nvSpPr>
            <p:spPr>
              <a:xfrm>
                <a:off x="7231806" y="749334"/>
                <a:ext cx="2521539" cy="2521539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302A244C-EE87-BC70-DC74-75A72216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82513" y="5314467"/>
              <a:ext cx="1823549" cy="671356"/>
            </a:xfrm>
            <a:prstGeom prst="rect">
              <a:avLst/>
            </a:prstGeom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B701B133-5D81-A56F-E265-AC4B13BE65E1}"/>
              </a:ext>
            </a:extLst>
          </p:cNvPr>
          <p:cNvGrpSpPr/>
          <p:nvPr/>
        </p:nvGrpSpPr>
        <p:grpSpPr>
          <a:xfrm>
            <a:off x="6903890" y="1539646"/>
            <a:ext cx="2502299" cy="2403163"/>
            <a:chOff x="6887207" y="1555851"/>
            <a:chExt cx="2502299" cy="2403163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35380CC-3CA2-2B36-8B82-CD5389164424}"/>
                </a:ext>
              </a:extLst>
            </p:cNvPr>
            <p:cNvSpPr/>
            <p:nvPr/>
          </p:nvSpPr>
          <p:spPr>
            <a:xfrm>
              <a:off x="6887207" y="1555851"/>
              <a:ext cx="2502299" cy="24031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C5D39AB3-53D4-4019-DAEB-0AD502BCAE44}"/>
                </a:ext>
              </a:extLst>
            </p:cNvPr>
            <p:cNvGrpSpPr/>
            <p:nvPr/>
          </p:nvGrpSpPr>
          <p:grpSpPr>
            <a:xfrm>
              <a:off x="6936775" y="1555851"/>
              <a:ext cx="2403163" cy="2403163"/>
              <a:chOff x="6376551" y="153655"/>
              <a:chExt cx="2809836" cy="2809836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4BACA76D-7A7F-3C20-9C08-2539E0D7A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52900" y="1122866"/>
                <a:ext cx="2020363" cy="895674"/>
              </a:xfrm>
              <a:prstGeom prst="rect">
                <a:avLst/>
              </a:prstGeom>
            </p:spPr>
          </p:pic>
          <p:sp>
            <p:nvSpPr>
              <p:cNvPr id="9" name="Cerchio vuoto 8">
                <a:extLst>
                  <a:ext uri="{FF2B5EF4-FFF2-40B4-BE49-F238E27FC236}">
                    <a16:creationId xmlns:a16="http://schemas.microsoft.com/office/drawing/2014/main" id="{8DA16815-2C01-B1D8-68DC-62DCD889C863}"/>
                  </a:ext>
                </a:extLst>
              </p:cNvPr>
              <p:cNvSpPr/>
              <p:nvPr/>
            </p:nvSpPr>
            <p:spPr>
              <a:xfrm>
                <a:off x="6376551" y="153655"/>
                <a:ext cx="2809836" cy="2809836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172" name="Gruppo 171">
            <a:extLst>
              <a:ext uri="{FF2B5EF4-FFF2-40B4-BE49-F238E27FC236}">
                <a16:creationId xmlns:a16="http://schemas.microsoft.com/office/drawing/2014/main" id="{B0B6C816-7F16-E9B1-E574-D8FDD3F0DDEB}"/>
              </a:ext>
            </a:extLst>
          </p:cNvPr>
          <p:cNvGrpSpPr/>
          <p:nvPr/>
        </p:nvGrpSpPr>
        <p:grpSpPr>
          <a:xfrm>
            <a:off x="7397141" y="3679930"/>
            <a:ext cx="2421530" cy="2325595"/>
            <a:chOff x="6549145" y="4150784"/>
            <a:chExt cx="2552190" cy="2451080"/>
          </a:xfrm>
        </p:grpSpPr>
        <p:grpSp>
          <p:nvGrpSpPr>
            <p:cNvPr id="160" name="Gruppo 159">
              <a:extLst>
                <a:ext uri="{FF2B5EF4-FFF2-40B4-BE49-F238E27FC236}">
                  <a16:creationId xmlns:a16="http://schemas.microsoft.com/office/drawing/2014/main" id="{8B1D3472-35D6-8197-F1FF-5C5443DD951F}"/>
                </a:ext>
              </a:extLst>
            </p:cNvPr>
            <p:cNvGrpSpPr/>
            <p:nvPr/>
          </p:nvGrpSpPr>
          <p:grpSpPr>
            <a:xfrm>
              <a:off x="6549145" y="4150784"/>
              <a:ext cx="2552190" cy="2451080"/>
              <a:chOff x="7277995" y="819793"/>
              <a:chExt cx="2552190" cy="2451080"/>
            </a:xfrm>
          </p:grpSpPr>
          <p:sp>
            <p:nvSpPr>
              <p:cNvPr id="161" name="Ovale 160">
                <a:extLst>
                  <a:ext uri="{FF2B5EF4-FFF2-40B4-BE49-F238E27FC236}">
                    <a16:creationId xmlns:a16="http://schemas.microsoft.com/office/drawing/2014/main" id="{C45E9731-13DE-CE64-EC0A-EC8D9C4816B9}"/>
                  </a:ext>
                </a:extLst>
              </p:cNvPr>
              <p:cNvSpPr/>
              <p:nvPr/>
            </p:nvSpPr>
            <p:spPr>
              <a:xfrm>
                <a:off x="7277995" y="819793"/>
                <a:ext cx="2552190" cy="245107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4" name="Cerchio vuoto 163">
                <a:extLst>
                  <a:ext uri="{FF2B5EF4-FFF2-40B4-BE49-F238E27FC236}">
                    <a16:creationId xmlns:a16="http://schemas.microsoft.com/office/drawing/2014/main" id="{5300D735-4994-8262-5A58-A9B5DCAC57E5}"/>
                  </a:ext>
                </a:extLst>
              </p:cNvPr>
              <p:cNvSpPr/>
              <p:nvPr/>
            </p:nvSpPr>
            <p:spPr>
              <a:xfrm>
                <a:off x="7306478" y="824007"/>
                <a:ext cx="2446866" cy="2446866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171" name="Immagine 170">
              <a:extLst>
                <a:ext uri="{FF2B5EF4-FFF2-40B4-BE49-F238E27FC236}">
                  <a16:creationId xmlns:a16="http://schemas.microsoft.com/office/drawing/2014/main" id="{014AD0BD-4BB4-D88F-E302-50060C54C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64175" y="4885988"/>
              <a:ext cx="1792252" cy="1046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447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50890-A172-CAC8-8582-4F3FE9B63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CFD202D-6CBA-E831-8075-F19EC7291853}"/>
              </a:ext>
            </a:extLst>
          </p:cNvPr>
          <p:cNvGrpSpPr/>
          <p:nvPr/>
        </p:nvGrpSpPr>
        <p:grpSpPr>
          <a:xfrm>
            <a:off x="3864949" y="1223810"/>
            <a:ext cx="4477684" cy="4352593"/>
            <a:chOff x="3753249" y="1142671"/>
            <a:chExt cx="4477684" cy="4352593"/>
          </a:xfrm>
        </p:grpSpPr>
        <p:sp>
          <p:nvSpPr>
            <p:cNvPr id="78" name="Ovale 77">
              <a:extLst>
                <a:ext uri="{FF2B5EF4-FFF2-40B4-BE49-F238E27FC236}">
                  <a16:creationId xmlns:a16="http://schemas.microsoft.com/office/drawing/2014/main" id="{134290B3-D1EE-C1E6-A5A4-65F995E93536}"/>
                </a:ext>
              </a:extLst>
            </p:cNvPr>
            <p:cNvSpPr/>
            <p:nvPr/>
          </p:nvSpPr>
          <p:spPr>
            <a:xfrm>
              <a:off x="3753249" y="1142671"/>
              <a:ext cx="4477684" cy="4352593"/>
            </a:xfrm>
            <a:prstGeom prst="ellipse">
              <a:avLst/>
            </a:prstGeom>
            <a:ln w="285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7" name="Picture 2" descr="22 gennaio – Il Cluster lombardo di scienze della vita – news.unipv">
              <a:extLst>
                <a:ext uri="{FF2B5EF4-FFF2-40B4-BE49-F238E27FC236}">
                  <a16:creationId xmlns:a16="http://schemas.microsoft.com/office/drawing/2014/main" id="{19944007-8D7C-6D54-F477-4274B4459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" t="16474" r="71318" b="27121"/>
            <a:stretch/>
          </p:blipFill>
          <p:spPr bwMode="auto">
            <a:xfrm>
              <a:off x="5350116" y="2603067"/>
              <a:ext cx="1283950" cy="143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olo 2">
            <a:extLst>
              <a:ext uri="{FF2B5EF4-FFF2-40B4-BE49-F238E27FC236}">
                <a16:creationId xmlns:a16="http://schemas.microsoft.com/office/drawing/2014/main" id="{6CB1DA39-9878-A679-352B-E0B2462B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ALTRE INIZIATIVE DI VALORE CHE CI HANNO VISTO PROTAGONISTI</a:t>
            </a:r>
          </a:p>
        </p:txBody>
      </p:sp>
      <p:grpSp>
        <p:nvGrpSpPr>
          <p:cNvPr id="80" name="Gruppo 79">
            <a:extLst>
              <a:ext uri="{FF2B5EF4-FFF2-40B4-BE49-F238E27FC236}">
                <a16:creationId xmlns:a16="http://schemas.microsoft.com/office/drawing/2014/main" id="{632CE72C-FA03-51FE-74FB-0A96AB6808A8}"/>
              </a:ext>
            </a:extLst>
          </p:cNvPr>
          <p:cNvGrpSpPr/>
          <p:nvPr/>
        </p:nvGrpSpPr>
        <p:grpSpPr>
          <a:xfrm>
            <a:off x="4204685" y="1112119"/>
            <a:ext cx="1435836" cy="816734"/>
            <a:chOff x="1600200" y="1746421"/>
            <a:chExt cx="1594969" cy="978481"/>
          </a:xfrm>
        </p:grpSpPr>
        <p:sp>
          <p:nvSpPr>
            <p:cNvPr id="79" name="Rettangolo 78">
              <a:extLst>
                <a:ext uri="{FF2B5EF4-FFF2-40B4-BE49-F238E27FC236}">
                  <a16:creationId xmlns:a16="http://schemas.microsoft.com/office/drawing/2014/main" id="{6C694054-4FAF-8ADD-BE3F-7F6BD3B413D7}"/>
                </a:ext>
              </a:extLst>
            </p:cNvPr>
            <p:cNvSpPr/>
            <p:nvPr/>
          </p:nvSpPr>
          <p:spPr>
            <a:xfrm>
              <a:off x="1600200" y="1746421"/>
              <a:ext cx="1594969" cy="9784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8" name="Picture 2" descr="Our Experiences at Clusters Meet Regions - ecoABM">
              <a:extLst>
                <a:ext uri="{FF2B5EF4-FFF2-40B4-BE49-F238E27FC236}">
                  <a16:creationId xmlns:a16="http://schemas.microsoft.com/office/drawing/2014/main" id="{5F8AA165-10AA-D8BC-180B-BB4539EC3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4382" y="1783482"/>
              <a:ext cx="1566604" cy="904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456F39D1-A89F-F6B7-13BB-52B0B01C2D18}"/>
              </a:ext>
            </a:extLst>
          </p:cNvPr>
          <p:cNvGrpSpPr/>
          <p:nvPr/>
        </p:nvGrpSpPr>
        <p:grpSpPr>
          <a:xfrm>
            <a:off x="6732756" y="1297858"/>
            <a:ext cx="2651388" cy="904358"/>
            <a:chOff x="9082892" y="1237599"/>
            <a:chExt cx="2763875" cy="942726"/>
          </a:xfrm>
        </p:grpSpPr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CA8EEA1D-F056-44FD-6341-B1F2217C1C84}"/>
                </a:ext>
              </a:extLst>
            </p:cNvPr>
            <p:cNvSpPr/>
            <p:nvPr/>
          </p:nvSpPr>
          <p:spPr>
            <a:xfrm>
              <a:off x="9082892" y="1237599"/>
              <a:ext cx="2763875" cy="9427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C8FEC42B-6E2F-7CE4-A1B7-7045545B9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89185" y="1328083"/>
              <a:ext cx="2751289" cy="761758"/>
            </a:xfrm>
            <a:prstGeom prst="rect">
              <a:avLst/>
            </a:prstGeom>
          </p:spPr>
        </p:pic>
      </p:grpSp>
      <p:grpSp>
        <p:nvGrpSpPr>
          <p:cNvPr id="221" name="Gruppo 220">
            <a:extLst>
              <a:ext uri="{FF2B5EF4-FFF2-40B4-BE49-F238E27FC236}">
                <a16:creationId xmlns:a16="http://schemas.microsoft.com/office/drawing/2014/main" id="{3A68E5D4-B981-AA9B-D3AC-D30BDB3F8C17}"/>
              </a:ext>
            </a:extLst>
          </p:cNvPr>
          <p:cNvGrpSpPr/>
          <p:nvPr/>
        </p:nvGrpSpPr>
        <p:grpSpPr>
          <a:xfrm>
            <a:off x="7527588" y="3699060"/>
            <a:ext cx="2180579" cy="390529"/>
            <a:chOff x="7833768" y="4123386"/>
            <a:chExt cx="2354177" cy="421619"/>
          </a:xfrm>
        </p:grpSpPr>
        <p:sp>
          <p:nvSpPr>
            <p:cNvPr id="219" name="Rettangolo 218">
              <a:extLst>
                <a:ext uri="{FF2B5EF4-FFF2-40B4-BE49-F238E27FC236}">
                  <a16:creationId xmlns:a16="http://schemas.microsoft.com/office/drawing/2014/main" id="{1959C303-9BFC-D415-48E1-6323604878F3}"/>
                </a:ext>
              </a:extLst>
            </p:cNvPr>
            <p:cNvSpPr/>
            <p:nvPr/>
          </p:nvSpPr>
          <p:spPr>
            <a:xfrm>
              <a:off x="7833768" y="4148701"/>
              <a:ext cx="2354177" cy="37098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10" name="Gruppo 109">
              <a:extLst>
                <a:ext uri="{FF2B5EF4-FFF2-40B4-BE49-F238E27FC236}">
                  <a16:creationId xmlns:a16="http://schemas.microsoft.com/office/drawing/2014/main" id="{338EA356-A7A9-E56A-2932-4B5B02E464FC}"/>
                </a:ext>
              </a:extLst>
            </p:cNvPr>
            <p:cNvGrpSpPr/>
            <p:nvPr/>
          </p:nvGrpSpPr>
          <p:grpSpPr>
            <a:xfrm>
              <a:off x="7833768" y="4123386"/>
              <a:ext cx="2354177" cy="421619"/>
              <a:chOff x="7839158" y="4468820"/>
              <a:chExt cx="2651388" cy="474848"/>
            </a:xfrm>
          </p:grpSpPr>
          <p:sp>
            <p:nvSpPr>
              <p:cNvPr id="108" name="Rettangolo 107">
                <a:extLst>
                  <a:ext uri="{FF2B5EF4-FFF2-40B4-BE49-F238E27FC236}">
                    <a16:creationId xmlns:a16="http://schemas.microsoft.com/office/drawing/2014/main" id="{3DBD1998-8BC8-D34D-931D-C77A9AAC9447}"/>
                  </a:ext>
                </a:extLst>
              </p:cNvPr>
              <p:cNvSpPr/>
              <p:nvPr/>
            </p:nvSpPr>
            <p:spPr>
              <a:xfrm>
                <a:off x="7839158" y="4468820"/>
                <a:ext cx="2651388" cy="4748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65" name="Immagine 64">
                <a:extLst>
                  <a:ext uri="{FF2B5EF4-FFF2-40B4-BE49-F238E27FC236}">
                    <a16:creationId xmlns:a16="http://schemas.microsoft.com/office/drawing/2014/main" id="{A5E5088D-A3CA-B677-6C4E-00B1620C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8740" y="4489811"/>
                <a:ext cx="2472224" cy="350562"/>
              </a:xfrm>
              <a:prstGeom prst="rect">
                <a:avLst/>
              </a:prstGeom>
            </p:spPr>
          </p:pic>
        </p:grpSp>
      </p:grpSp>
      <p:grpSp>
        <p:nvGrpSpPr>
          <p:cNvPr id="175" name="Gruppo 174">
            <a:extLst>
              <a:ext uri="{FF2B5EF4-FFF2-40B4-BE49-F238E27FC236}">
                <a16:creationId xmlns:a16="http://schemas.microsoft.com/office/drawing/2014/main" id="{8475260B-6DA7-95D8-70D5-24169958CF0C}"/>
              </a:ext>
            </a:extLst>
          </p:cNvPr>
          <p:cNvGrpSpPr/>
          <p:nvPr/>
        </p:nvGrpSpPr>
        <p:grpSpPr>
          <a:xfrm>
            <a:off x="2759632" y="4184313"/>
            <a:ext cx="1605059" cy="672454"/>
            <a:chOff x="2469089" y="4068835"/>
            <a:chExt cx="1778529" cy="745131"/>
          </a:xfrm>
        </p:grpSpPr>
        <p:sp>
          <p:nvSpPr>
            <p:cNvPr id="173" name="Rettangolo 172">
              <a:extLst>
                <a:ext uri="{FF2B5EF4-FFF2-40B4-BE49-F238E27FC236}">
                  <a16:creationId xmlns:a16="http://schemas.microsoft.com/office/drawing/2014/main" id="{D2EE00EF-5584-217B-D614-E83093F73E3D}"/>
                </a:ext>
              </a:extLst>
            </p:cNvPr>
            <p:cNvSpPr/>
            <p:nvPr/>
          </p:nvSpPr>
          <p:spPr>
            <a:xfrm>
              <a:off x="2469089" y="4068835"/>
              <a:ext cx="1778529" cy="7451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68" name="Picture 8" descr="CPHI Milan 2024 - Owen Mumford Pharmaceutical Services">
              <a:extLst>
                <a:ext uri="{FF2B5EF4-FFF2-40B4-BE49-F238E27FC236}">
                  <a16:creationId xmlns:a16="http://schemas.microsoft.com/office/drawing/2014/main" id="{EFFA822B-5E70-D11B-A871-E2851EB9E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605" y="4128172"/>
              <a:ext cx="1343586" cy="62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0" name="Gruppo 179">
            <a:extLst>
              <a:ext uri="{FF2B5EF4-FFF2-40B4-BE49-F238E27FC236}">
                <a16:creationId xmlns:a16="http://schemas.microsoft.com/office/drawing/2014/main" id="{262A65DF-78D4-146D-6C1F-B7BE7FD2C467}"/>
              </a:ext>
            </a:extLst>
          </p:cNvPr>
          <p:cNvGrpSpPr/>
          <p:nvPr/>
        </p:nvGrpSpPr>
        <p:grpSpPr>
          <a:xfrm>
            <a:off x="4008896" y="5089345"/>
            <a:ext cx="1778529" cy="745131"/>
            <a:chOff x="1293100" y="4970742"/>
            <a:chExt cx="1778529" cy="745131"/>
          </a:xfrm>
        </p:grpSpPr>
        <p:sp>
          <p:nvSpPr>
            <p:cNvPr id="178" name="Rettangolo 177">
              <a:extLst>
                <a:ext uri="{FF2B5EF4-FFF2-40B4-BE49-F238E27FC236}">
                  <a16:creationId xmlns:a16="http://schemas.microsoft.com/office/drawing/2014/main" id="{7B82F45C-FBFE-8F14-3B92-E9ECD956D0D1}"/>
                </a:ext>
              </a:extLst>
            </p:cNvPr>
            <p:cNvSpPr/>
            <p:nvPr/>
          </p:nvSpPr>
          <p:spPr>
            <a:xfrm>
              <a:off x="1293100" y="4970742"/>
              <a:ext cx="1778529" cy="7451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69" name="Picture 4" descr="logo-sito-multiplio">
              <a:extLst>
                <a:ext uri="{FF2B5EF4-FFF2-40B4-BE49-F238E27FC236}">
                  <a16:creationId xmlns:a16="http://schemas.microsoft.com/office/drawing/2014/main" id="{406892A3-9440-E229-A1A2-9FFC19A15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65"/>
            <a:stretch/>
          </p:blipFill>
          <p:spPr bwMode="auto">
            <a:xfrm>
              <a:off x="1383293" y="5035533"/>
              <a:ext cx="1598143" cy="615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4" name="Connettore a gomito 183">
            <a:extLst>
              <a:ext uri="{FF2B5EF4-FFF2-40B4-BE49-F238E27FC236}">
                <a16:creationId xmlns:a16="http://schemas.microsoft.com/office/drawing/2014/main" id="{C4DC5904-2215-6D2A-E2A2-C171CFD15BD0}"/>
              </a:ext>
            </a:extLst>
          </p:cNvPr>
          <p:cNvCxnSpPr>
            <a:cxnSpLocks/>
            <a:stCxn id="169" idx="1"/>
            <a:endCxn id="168" idx="1"/>
          </p:cNvCxnSpPr>
          <p:nvPr/>
        </p:nvCxnSpPr>
        <p:spPr>
          <a:xfrm rot="10800000">
            <a:off x="3096717" y="4520542"/>
            <a:ext cx="1002372" cy="941369"/>
          </a:xfrm>
          <a:prstGeom prst="bentConnector3">
            <a:avLst>
              <a:gd name="adj1" fmla="val 122806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5" name="CasellaDiTesto 184">
            <a:extLst>
              <a:ext uri="{FF2B5EF4-FFF2-40B4-BE49-F238E27FC236}">
                <a16:creationId xmlns:a16="http://schemas.microsoft.com/office/drawing/2014/main" id="{46C550D6-CCD0-B6DC-8D70-8EECE6A37580}"/>
              </a:ext>
            </a:extLst>
          </p:cNvPr>
          <p:cNvSpPr txBox="1"/>
          <p:nvPr/>
        </p:nvSpPr>
        <p:spPr>
          <a:xfrm>
            <a:off x="1142409" y="4796774"/>
            <a:ext cx="21799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ORGANIZZATORI DI WORKSHOP CONTESTUALI</a:t>
            </a:r>
          </a:p>
        </p:txBody>
      </p:sp>
      <p:pic>
        <p:nvPicPr>
          <p:cNvPr id="68" name="Picture 4" descr="Working at Frontier Healthcare Holdings Pte Ltd company profile and ...">
            <a:extLst>
              <a:ext uri="{FF2B5EF4-FFF2-40B4-BE49-F238E27FC236}">
                <a16:creationId xmlns:a16="http://schemas.microsoft.com/office/drawing/2014/main" id="{2CECFC3F-AF59-EE04-202A-3265E1588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16904" b="-17456"/>
          <a:stretch/>
        </p:blipFill>
        <p:spPr bwMode="auto">
          <a:xfrm>
            <a:off x="8051104" y="2461092"/>
            <a:ext cx="550491" cy="9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7" name="Gruppo 196">
            <a:extLst>
              <a:ext uri="{FF2B5EF4-FFF2-40B4-BE49-F238E27FC236}">
                <a16:creationId xmlns:a16="http://schemas.microsoft.com/office/drawing/2014/main" id="{85D445FE-8F2A-E0A9-404F-7DA2EBAACED7}"/>
              </a:ext>
            </a:extLst>
          </p:cNvPr>
          <p:cNvGrpSpPr/>
          <p:nvPr/>
        </p:nvGrpSpPr>
        <p:grpSpPr>
          <a:xfrm>
            <a:off x="2923092" y="3285664"/>
            <a:ext cx="1416993" cy="505039"/>
            <a:chOff x="2900045" y="3156943"/>
            <a:chExt cx="1845940" cy="657923"/>
          </a:xfrm>
        </p:grpSpPr>
        <p:sp>
          <p:nvSpPr>
            <p:cNvPr id="195" name="Rettangolo 194">
              <a:extLst>
                <a:ext uri="{FF2B5EF4-FFF2-40B4-BE49-F238E27FC236}">
                  <a16:creationId xmlns:a16="http://schemas.microsoft.com/office/drawing/2014/main" id="{F9CC9FD0-D214-F514-DDA7-0571BF030AAD}"/>
                </a:ext>
              </a:extLst>
            </p:cNvPr>
            <p:cNvSpPr/>
            <p:nvPr/>
          </p:nvSpPr>
          <p:spPr>
            <a:xfrm>
              <a:off x="2900045" y="3156943"/>
              <a:ext cx="1845940" cy="6579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193" name="Immagine 192">
              <a:extLst>
                <a:ext uri="{FF2B5EF4-FFF2-40B4-BE49-F238E27FC236}">
                  <a16:creationId xmlns:a16="http://schemas.microsoft.com/office/drawing/2014/main" id="{A21F9560-C8F2-9EDC-CC2D-0397562CD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5593" y="3306030"/>
              <a:ext cx="1654844" cy="359749"/>
            </a:xfrm>
            <a:prstGeom prst="rect">
              <a:avLst/>
            </a:prstGeom>
          </p:spPr>
        </p:pic>
      </p:grpSp>
      <p:cxnSp>
        <p:nvCxnSpPr>
          <p:cNvPr id="209" name="Connettore a gomito 208">
            <a:extLst>
              <a:ext uri="{FF2B5EF4-FFF2-40B4-BE49-F238E27FC236}">
                <a16:creationId xmlns:a16="http://schemas.microsoft.com/office/drawing/2014/main" id="{6DE2EC57-3599-55F7-9745-5EB9911FE2AD}"/>
              </a:ext>
            </a:extLst>
          </p:cNvPr>
          <p:cNvCxnSpPr>
            <a:cxnSpLocks/>
            <a:stCxn id="38" idx="1"/>
            <a:endCxn id="195" idx="1"/>
          </p:cNvCxnSpPr>
          <p:nvPr/>
        </p:nvCxnSpPr>
        <p:spPr>
          <a:xfrm rot="10800000" flipV="1">
            <a:off x="2923092" y="1520486"/>
            <a:ext cx="1294360" cy="2017698"/>
          </a:xfrm>
          <a:prstGeom prst="bentConnector3">
            <a:avLst>
              <a:gd name="adj1" fmla="val 117661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8" name="Connettore a gomito 227">
            <a:extLst>
              <a:ext uri="{FF2B5EF4-FFF2-40B4-BE49-F238E27FC236}">
                <a16:creationId xmlns:a16="http://schemas.microsoft.com/office/drawing/2014/main" id="{001E49AE-11F2-387C-D3C5-1633AF9DD8CC}"/>
              </a:ext>
            </a:extLst>
          </p:cNvPr>
          <p:cNvCxnSpPr>
            <a:cxnSpLocks/>
            <a:stCxn id="75" idx="3"/>
            <a:endCxn id="108" idx="3"/>
          </p:cNvCxnSpPr>
          <p:nvPr/>
        </p:nvCxnSpPr>
        <p:spPr>
          <a:xfrm>
            <a:off x="9378107" y="1750037"/>
            <a:ext cx="330060" cy="2144288"/>
          </a:xfrm>
          <a:prstGeom prst="bentConnector3">
            <a:avLst>
              <a:gd name="adj1" fmla="val 169260"/>
            </a:avLst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5" name="CasellaDiTesto 154">
            <a:extLst>
              <a:ext uri="{FF2B5EF4-FFF2-40B4-BE49-F238E27FC236}">
                <a16:creationId xmlns:a16="http://schemas.microsoft.com/office/drawing/2014/main" id="{7F97B6CA-62EF-D200-3E5B-82299C33F15B}"/>
              </a:ext>
            </a:extLst>
          </p:cNvPr>
          <p:cNvSpPr txBox="1"/>
          <p:nvPr/>
        </p:nvSpPr>
        <p:spPr>
          <a:xfrm>
            <a:off x="9526361" y="2669081"/>
            <a:ext cx="881074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it-IT" sz="1200" b="1" dirty="0">
                <a:latin typeface="+mj-lt"/>
              </a:rPr>
              <a:t>PARTNER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2092FBFF-44F7-9A61-00A9-05E6A5FA3662}"/>
              </a:ext>
            </a:extLst>
          </p:cNvPr>
          <p:cNvGrpSpPr/>
          <p:nvPr/>
        </p:nvGrpSpPr>
        <p:grpSpPr>
          <a:xfrm>
            <a:off x="6712866" y="4529726"/>
            <a:ext cx="3439920" cy="960012"/>
            <a:chOff x="8700117" y="3535191"/>
            <a:chExt cx="3439920" cy="960012"/>
          </a:xfrm>
        </p:grpSpPr>
        <p:grpSp>
          <p:nvGrpSpPr>
            <p:cNvPr id="104" name="Gruppo 103">
              <a:extLst>
                <a:ext uri="{FF2B5EF4-FFF2-40B4-BE49-F238E27FC236}">
                  <a16:creationId xmlns:a16="http://schemas.microsoft.com/office/drawing/2014/main" id="{BBDD0739-AA53-AEA4-C143-6D606B4FA8D4}"/>
                </a:ext>
              </a:extLst>
            </p:cNvPr>
            <p:cNvGrpSpPr/>
            <p:nvPr/>
          </p:nvGrpSpPr>
          <p:grpSpPr>
            <a:xfrm>
              <a:off x="8700117" y="3535191"/>
              <a:ext cx="1475870" cy="960012"/>
              <a:chOff x="8840405" y="2076805"/>
              <a:chExt cx="1475870" cy="960012"/>
            </a:xfrm>
          </p:grpSpPr>
          <p:sp>
            <p:nvSpPr>
              <p:cNvPr id="101" name="Rettangolo 100">
                <a:extLst>
                  <a:ext uri="{FF2B5EF4-FFF2-40B4-BE49-F238E27FC236}">
                    <a16:creationId xmlns:a16="http://schemas.microsoft.com/office/drawing/2014/main" id="{BBF4DC1A-52E9-BB14-3AE7-9544FF26681F}"/>
                  </a:ext>
                </a:extLst>
              </p:cNvPr>
              <p:cNvSpPr/>
              <p:nvPr/>
            </p:nvSpPr>
            <p:spPr>
              <a:xfrm>
                <a:off x="8894277" y="2104632"/>
                <a:ext cx="1368126" cy="90435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4" name="Picture 2" descr="Giornata Internazionale degli Studi Clinici">
                <a:extLst>
                  <a:ext uri="{FF2B5EF4-FFF2-40B4-BE49-F238E27FC236}">
                    <a16:creationId xmlns:a16="http://schemas.microsoft.com/office/drawing/2014/main" id="{E726DDF4-0B06-0DB5-B0EF-4865B416D0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0405" y="2076805"/>
                <a:ext cx="1475870" cy="960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uppo 230">
              <a:extLst>
                <a:ext uri="{FF2B5EF4-FFF2-40B4-BE49-F238E27FC236}">
                  <a16:creationId xmlns:a16="http://schemas.microsoft.com/office/drawing/2014/main" id="{3AB79252-7961-13D8-7BBD-C0A036066455}"/>
                </a:ext>
              </a:extLst>
            </p:cNvPr>
            <p:cNvGrpSpPr/>
            <p:nvPr/>
          </p:nvGrpSpPr>
          <p:grpSpPr>
            <a:xfrm>
              <a:off x="9745362" y="3965743"/>
              <a:ext cx="2394675" cy="276997"/>
              <a:chOff x="8961933" y="3754922"/>
              <a:chExt cx="2394675" cy="276997"/>
            </a:xfrm>
          </p:grpSpPr>
          <p:sp>
            <p:nvSpPr>
              <p:cNvPr id="229" name="CasellaDiTesto 228">
                <a:extLst>
                  <a:ext uri="{FF2B5EF4-FFF2-40B4-BE49-F238E27FC236}">
                    <a16:creationId xmlns:a16="http://schemas.microsoft.com/office/drawing/2014/main" id="{986A55D1-C5CC-CACB-16CE-99E150D34E46}"/>
                  </a:ext>
                </a:extLst>
              </p:cNvPr>
              <p:cNvSpPr txBox="1"/>
              <p:nvPr/>
            </p:nvSpPr>
            <p:spPr>
              <a:xfrm>
                <a:off x="9534600" y="3754922"/>
                <a:ext cx="1822008" cy="276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b="1" dirty="0">
                    <a:latin typeface="+mj-lt"/>
                  </a:rPr>
                  <a:t>CO-ORGANIZZATORI</a:t>
                </a:r>
              </a:p>
            </p:txBody>
          </p:sp>
          <p:cxnSp>
            <p:nvCxnSpPr>
              <p:cNvPr id="230" name="Connettore diritto 229">
                <a:extLst>
                  <a:ext uri="{FF2B5EF4-FFF2-40B4-BE49-F238E27FC236}">
                    <a16:creationId xmlns:a16="http://schemas.microsoft.com/office/drawing/2014/main" id="{571FE42D-F5DC-6BED-89CD-0C8F5B2E52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61933" y="3893420"/>
                <a:ext cx="523599" cy="2"/>
              </a:xfrm>
              <a:prstGeom prst="line">
                <a:avLst/>
              </a:prstGeom>
              <a:ln w="19050" cap="flat" cmpd="sng" algn="ctr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8F20BEB3-8B05-0DFE-97C0-6D9B799D2E55}"/>
              </a:ext>
            </a:extLst>
          </p:cNvPr>
          <p:cNvGrpSpPr/>
          <p:nvPr/>
        </p:nvGrpSpPr>
        <p:grpSpPr>
          <a:xfrm>
            <a:off x="1142409" y="2192984"/>
            <a:ext cx="3561366" cy="553091"/>
            <a:chOff x="1071890" y="2084661"/>
            <a:chExt cx="3561366" cy="553091"/>
          </a:xfrm>
        </p:grpSpPr>
        <p:grpSp>
          <p:nvGrpSpPr>
            <p:cNvPr id="207" name="Gruppo 206">
              <a:extLst>
                <a:ext uri="{FF2B5EF4-FFF2-40B4-BE49-F238E27FC236}">
                  <a16:creationId xmlns:a16="http://schemas.microsoft.com/office/drawing/2014/main" id="{EAB64C2D-9F13-6B3E-795B-EB57CE230CC4}"/>
                </a:ext>
              </a:extLst>
            </p:cNvPr>
            <p:cNvGrpSpPr/>
            <p:nvPr/>
          </p:nvGrpSpPr>
          <p:grpSpPr>
            <a:xfrm>
              <a:off x="3145213" y="2084661"/>
              <a:ext cx="1488043" cy="553091"/>
              <a:chOff x="3535008" y="2157288"/>
              <a:chExt cx="1495759" cy="555959"/>
            </a:xfrm>
          </p:grpSpPr>
          <p:sp>
            <p:nvSpPr>
              <p:cNvPr id="89" name="Rettangolo 88">
                <a:extLst>
                  <a:ext uri="{FF2B5EF4-FFF2-40B4-BE49-F238E27FC236}">
                    <a16:creationId xmlns:a16="http://schemas.microsoft.com/office/drawing/2014/main" id="{87EF8F98-CAE1-AFA8-8456-361BB3DB349A}"/>
                  </a:ext>
                </a:extLst>
              </p:cNvPr>
              <p:cNvSpPr/>
              <p:nvPr/>
            </p:nvSpPr>
            <p:spPr>
              <a:xfrm>
                <a:off x="3535008" y="2157288"/>
                <a:ext cx="1495759" cy="55595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pic>
            <p:nvPicPr>
              <p:cNvPr id="74" name="Immagine 73">
                <a:extLst>
                  <a:ext uri="{FF2B5EF4-FFF2-40B4-BE49-F238E27FC236}">
                    <a16:creationId xmlns:a16="http://schemas.microsoft.com/office/drawing/2014/main" id="{51060B1E-887A-4CAA-5307-C2CF3D8EB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98347" y="2243543"/>
                <a:ext cx="1262773" cy="369348"/>
              </a:xfrm>
              <a:prstGeom prst="rect">
                <a:avLst/>
              </a:prstGeom>
            </p:spPr>
          </p:pic>
        </p:grpSp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B061DC33-C242-CD80-1D6F-BB686B6AF0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80812" y="2361205"/>
              <a:ext cx="523599" cy="2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6" name="CasellaDiTesto 125">
              <a:extLst>
                <a:ext uri="{FF2B5EF4-FFF2-40B4-BE49-F238E27FC236}">
                  <a16:creationId xmlns:a16="http://schemas.microsoft.com/office/drawing/2014/main" id="{1453F4B8-CC03-157A-4F04-225BE9383A19}"/>
                </a:ext>
              </a:extLst>
            </p:cNvPr>
            <p:cNvSpPr txBox="1"/>
            <p:nvPr/>
          </p:nvSpPr>
          <p:spPr>
            <a:xfrm>
              <a:off x="1071890" y="2130374"/>
              <a:ext cx="1870721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it-IT" sz="1200" b="1" dirty="0">
                  <a:latin typeface="+mj-lt"/>
                </a:rPr>
                <a:t>INTERVENTO COME RELATORI/MODERATORI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995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293AE591-E977-6C50-97E5-BB900730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2"/>
            <a:ext cx="11184173" cy="1048437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INTERNAZIONALIZZAZIONE</a:t>
            </a:r>
            <a:br>
              <a:rPr lang="it-IT" sz="2400" dirty="0">
                <a:latin typeface="+mj-lt"/>
              </a:rPr>
            </a:br>
            <a:endParaRPr lang="it-IT" sz="2400" i="1" dirty="0">
              <a:latin typeface="+mj-lt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02D15AF3-C7C3-DDE8-E452-66490402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9" y="1130653"/>
            <a:ext cx="11760681" cy="4974575"/>
          </a:xfrm>
          <a:prstGeom prst="rect">
            <a:avLst/>
          </a:prstGeom>
        </p:spPr>
      </p:pic>
      <p:sp>
        <p:nvSpPr>
          <p:cNvPr id="2" name="Freccia a pentagono 1">
            <a:extLst>
              <a:ext uri="{FF2B5EF4-FFF2-40B4-BE49-F238E27FC236}">
                <a16:creationId xmlns:a16="http://schemas.microsoft.com/office/drawing/2014/main" id="{B3CFAAF2-C017-BB60-5732-1A61FD35AA7B}"/>
              </a:ext>
            </a:extLst>
          </p:cNvPr>
          <p:cNvSpPr/>
          <p:nvPr/>
        </p:nvSpPr>
        <p:spPr>
          <a:xfrm>
            <a:off x="0" y="618505"/>
            <a:ext cx="7254240" cy="521328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 dirty="0">
                <a:latin typeface="+mj-lt"/>
              </a:rPr>
              <a:t>         DA UNA PROSPETTIVA LOCALE AD UNA INTERNAZIONALE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163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345B222-A347-90BA-89DC-1FC779B12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4800" dirty="0">
                <a:solidFill>
                  <a:schemeClr val="tx2"/>
                </a:solidFill>
                <a:latin typeface="+mn-lt"/>
              </a:rPr>
              <a:t>IL CLUSTER OGGI</a:t>
            </a:r>
          </a:p>
        </p:txBody>
      </p:sp>
    </p:spTree>
    <p:extLst>
      <p:ext uri="{BB962C8B-B14F-4D97-AF65-F5344CB8AC3E}">
        <p14:creationId xmlns:p14="http://schemas.microsoft.com/office/powerpoint/2010/main" val="1439910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A262A-52CD-D454-F7D6-8B10B3EDC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16E7BBFB-C3D4-96D8-64A2-99CD0CE84E8F}"/>
              </a:ext>
            </a:extLst>
          </p:cNvPr>
          <p:cNvGrpSpPr/>
          <p:nvPr/>
        </p:nvGrpSpPr>
        <p:grpSpPr>
          <a:xfrm>
            <a:off x="9141833" y="269404"/>
            <a:ext cx="2543455" cy="2445018"/>
            <a:chOff x="9154160" y="364579"/>
            <a:chExt cx="2543455" cy="2445018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400A8DFB-8E17-26BD-5A2E-D672FF1578E1}"/>
                </a:ext>
              </a:extLst>
            </p:cNvPr>
            <p:cNvGrpSpPr/>
            <p:nvPr/>
          </p:nvGrpSpPr>
          <p:grpSpPr>
            <a:xfrm>
              <a:off x="9158487" y="364579"/>
              <a:ext cx="2539128" cy="2438817"/>
              <a:chOff x="9409501" y="323996"/>
              <a:chExt cx="2539128" cy="2438817"/>
            </a:xfrm>
          </p:grpSpPr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B76E77A4-54CD-3879-EC6C-613FBCB20F00}"/>
                  </a:ext>
                </a:extLst>
              </p:cNvPr>
              <p:cNvSpPr txBox="1"/>
              <p:nvPr/>
            </p:nvSpPr>
            <p:spPr>
              <a:xfrm>
                <a:off x="9409501" y="415063"/>
                <a:ext cx="2539128" cy="2347750"/>
              </a:xfrm>
              <a:prstGeom prst="rect">
                <a:avLst/>
              </a:prstGeom>
              <a:ln w="127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85CA4E9D-EE11-6554-6864-E1752CA0AA41}"/>
                  </a:ext>
                </a:extLst>
              </p:cNvPr>
              <p:cNvGrpSpPr/>
              <p:nvPr/>
            </p:nvGrpSpPr>
            <p:grpSpPr>
              <a:xfrm>
                <a:off x="9668973" y="514838"/>
                <a:ext cx="1893005" cy="461665"/>
                <a:chOff x="9773993" y="433050"/>
                <a:chExt cx="1893005" cy="461665"/>
              </a:xfrm>
            </p:grpSpPr>
            <p:sp>
              <p:nvSpPr>
                <p:cNvPr id="19" name="Ovale 18">
                  <a:extLst>
                    <a:ext uri="{FF2B5EF4-FFF2-40B4-BE49-F238E27FC236}">
                      <a16:creationId xmlns:a16="http://schemas.microsoft.com/office/drawing/2014/main" id="{789F4F95-9DF2-FF11-CB32-6024E2866574}"/>
                    </a:ext>
                  </a:extLst>
                </p:cNvPr>
                <p:cNvSpPr/>
                <p:nvPr/>
              </p:nvSpPr>
              <p:spPr>
                <a:xfrm>
                  <a:off x="9773993" y="550811"/>
                  <a:ext cx="226142" cy="226142"/>
                </a:xfrm>
                <a:prstGeom prst="ellipse">
                  <a:avLst/>
                </a:prstGeom>
                <a:ln>
                  <a:prstDash val="sysDash"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43B30DCB-2C96-0DAD-72C6-D3EA14A1FC53}"/>
                    </a:ext>
                  </a:extLst>
                </p:cNvPr>
                <p:cNvSpPr txBox="1"/>
                <p:nvPr/>
              </p:nvSpPr>
              <p:spPr>
                <a:xfrm>
                  <a:off x="10000135" y="433050"/>
                  <a:ext cx="16668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/>
                    <a:t>Coinvolgimento in network europei</a:t>
                  </a:r>
                </a:p>
              </p:txBody>
            </p:sp>
          </p:grpSp>
          <p:grpSp>
            <p:nvGrpSpPr>
              <p:cNvPr id="29" name="Gruppo 28">
                <a:extLst>
                  <a:ext uri="{FF2B5EF4-FFF2-40B4-BE49-F238E27FC236}">
                    <a16:creationId xmlns:a16="http://schemas.microsoft.com/office/drawing/2014/main" id="{44B4A45F-3043-92D0-7EA8-44F999269866}"/>
                  </a:ext>
                </a:extLst>
              </p:cNvPr>
              <p:cNvGrpSpPr/>
              <p:nvPr/>
            </p:nvGrpSpPr>
            <p:grpSpPr>
              <a:xfrm>
                <a:off x="9668973" y="1004001"/>
                <a:ext cx="2043113" cy="461665"/>
                <a:chOff x="9773993" y="739828"/>
                <a:chExt cx="2043113" cy="461665"/>
              </a:xfrm>
            </p:grpSpPr>
            <p:sp>
              <p:nvSpPr>
                <p:cNvPr id="27" name="Ovale 26">
                  <a:extLst>
                    <a:ext uri="{FF2B5EF4-FFF2-40B4-BE49-F238E27FC236}">
                      <a16:creationId xmlns:a16="http://schemas.microsoft.com/office/drawing/2014/main" id="{6FC7941E-8D59-6AC4-0FDD-6A30579A7580}"/>
                    </a:ext>
                  </a:extLst>
                </p:cNvPr>
                <p:cNvSpPr/>
                <p:nvPr/>
              </p:nvSpPr>
              <p:spPr>
                <a:xfrm>
                  <a:off x="9773993" y="857589"/>
                  <a:ext cx="226142" cy="226142"/>
                </a:xfrm>
                <a:prstGeom prst="ellipse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CCA3919B-1187-5658-9AC3-3059B02D5942}"/>
                    </a:ext>
                  </a:extLst>
                </p:cNvPr>
                <p:cNvSpPr txBox="1"/>
                <p:nvPr/>
              </p:nvSpPr>
              <p:spPr>
                <a:xfrm>
                  <a:off x="10000135" y="739828"/>
                  <a:ext cx="181697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/>
                    <a:t>Partecipazione a grandi eventi internazionali</a:t>
                  </a:r>
                </a:p>
              </p:txBody>
            </p:sp>
          </p:grpSp>
          <p:sp>
            <p:nvSpPr>
              <p:cNvPr id="33" name="Titolo 2">
                <a:extLst>
                  <a:ext uri="{FF2B5EF4-FFF2-40B4-BE49-F238E27FC236}">
                    <a16:creationId xmlns:a16="http://schemas.microsoft.com/office/drawing/2014/main" id="{F5BC028A-3D69-1843-4B98-3E18983F3F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49140" y="323996"/>
                <a:ext cx="778934" cy="22458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>
                <a:normAutofit fontScale="47500" lnSpcReduction="2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lang="it-IT" sz="2800" b="1" kern="1200">
                    <a:solidFill>
                      <a:srgbClr val="1E406A"/>
                    </a:solidFill>
                    <a:latin typeface="+mn-lt"/>
                    <a:ea typeface="MS PGothic" pitchFamily="34" charset="-128"/>
                    <a:cs typeface="+mj-cs"/>
                  </a:defRPr>
                </a:lvl1pPr>
              </a:lstStyle>
              <a:p>
                <a:r>
                  <a:rPr lang="it-IT" sz="2400" dirty="0">
                    <a:solidFill>
                      <a:schemeClr val="accent5"/>
                    </a:solidFill>
                    <a:latin typeface="+mj-lt"/>
                  </a:rPr>
                  <a:t>LEGENDA</a:t>
                </a:r>
                <a:endParaRPr lang="it-IT" sz="1100" dirty="0">
                  <a:solidFill>
                    <a:schemeClr val="accent5"/>
                  </a:solidFill>
                  <a:latin typeface="+mj-lt"/>
                </a:endParaRPr>
              </a:p>
            </p:txBody>
          </p:sp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8761BF42-86AD-E2C5-EB80-3C9F8F3A350D}"/>
                  </a:ext>
                </a:extLst>
              </p:cNvPr>
              <p:cNvGrpSpPr/>
              <p:nvPr/>
            </p:nvGrpSpPr>
            <p:grpSpPr>
              <a:xfrm>
                <a:off x="9668973" y="1452590"/>
                <a:ext cx="1893005" cy="461665"/>
                <a:chOff x="9712392" y="1439686"/>
                <a:chExt cx="1893005" cy="461665"/>
              </a:xfrm>
            </p:grpSpPr>
            <p:sp>
              <p:nvSpPr>
                <p:cNvPr id="79" name="Ovale 78">
                  <a:extLst>
                    <a:ext uri="{FF2B5EF4-FFF2-40B4-BE49-F238E27FC236}">
                      <a16:creationId xmlns:a16="http://schemas.microsoft.com/office/drawing/2014/main" id="{EC329E33-B2E2-7264-F382-5E71D1B5FE04}"/>
                    </a:ext>
                  </a:extLst>
                </p:cNvPr>
                <p:cNvSpPr/>
                <p:nvPr/>
              </p:nvSpPr>
              <p:spPr>
                <a:xfrm>
                  <a:off x="9712392" y="1557447"/>
                  <a:ext cx="226142" cy="22614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3" name="CasellaDiTesto 82">
                  <a:extLst>
                    <a:ext uri="{FF2B5EF4-FFF2-40B4-BE49-F238E27FC236}">
                      <a16:creationId xmlns:a16="http://schemas.microsoft.com/office/drawing/2014/main" id="{F4B6AC26-9306-5BD5-2261-AEF65B70F87E}"/>
                    </a:ext>
                  </a:extLst>
                </p:cNvPr>
                <p:cNvSpPr txBox="1"/>
                <p:nvPr/>
              </p:nvSpPr>
              <p:spPr>
                <a:xfrm>
                  <a:off x="9938534" y="1439686"/>
                  <a:ext cx="16668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/>
                    <a:t>Provenienza elle delegazioni  ospitate</a:t>
                  </a:r>
                </a:p>
              </p:txBody>
            </p:sp>
          </p:grpSp>
          <p:grpSp>
            <p:nvGrpSpPr>
              <p:cNvPr id="61" name="Gruppo 60">
                <a:extLst>
                  <a:ext uri="{FF2B5EF4-FFF2-40B4-BE49-F238E27FC236}">
                    <a16:creationId xmlns:a16="http://schemas.microsoft.com/office/drawing/2014/main" id="{6E9229E7-C7FF-606D-C487-A4D49AB90AEE}"/>
                  </a:ext>
                </a:extLst>
              </p:cNvPr>
              <p:cNvGrpSpPr/>
              <p:nvPr/>
            </p:nvGrpSpPr>
            <p:grpSpPr>
              <a:xfrm>
                <a:off x="9645602" y="2023185"/>
                <a:ext cx="1893005" cy="461665"/>
                <a:chOff x="9689021" y="1969707"/>
                <a:chExt cx="1893005" cy="461665"/>
              </a:xfrm>
            </p:grpSpPr>
            <p:sp>
              <p:nvSpPr>
                <p:cNvPr id="37" name="Ovale 36">
                  <a:extLst>
                    <a:ext uri="{FF2B5EF4-FFF2-40B4-BE49-F238E27FC236}">
                      <a16:creationId xmlns:a16="http://schemas.microsoft.com/office/drawing/2014/main" id="{3C971316-6197-5285-0646-212DF0A2FCC4}"/>
                    </a:ext>
                  </a:extLst>
                </p:cNvPr>
                <p:cNvSpPr/>
                <p:nvPr/>
              </p:nvSpPr>
              <p:spPr>
                <a:xfrm>
                  <a:off x="9689021" y="2087468"/>
                  <a:ext cx="226142" cy="226142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BB7C9DEB-D0E4-46FB-5ACE-1DA87A096D9F}"/>
                    </a:ext>
                  </a:extLst>
                </p:cNvPr>
                <p:cNvSpPr txBox="1"/>
                <p:nvPr/>
              </p:nvSpPr>
              <p:spPr>
                <a:xfrm>
                  <a:off x="9915163" y="1969707"/>
                  <a:ext cx="16668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200" dirty="0"/>
                    <a:t>Destinazioni delle Missioni internazionali </a:t>
                  </a:r>
                </a:p>
              </p:txBody>
            </p:sp>
          </p:grpSp>
        </p:grp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CD1E11C-9195-B8EC-EC22-21F830AA6DDA}"/>
                </a:ext>
              </a:extLst>
            </p:cNvPr>
            <p:cNvSpPr/>
            <p:nvPr/>
          </p:nvSpPr>
          <p:spPr>
            <a:xfrm>
              <a:off x="9154160" y="2602388"/>
              <a:ext cx="891708" cy="2072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itolo 2">
            <a:extLst>
              <a:ext uri="{FF2B5EF4-FFF2-40B4-BE49-F238E27FC236}">
                <a16:creationId xmlns:a16="http://schemas.microsoft.com/office/drawing/2014/main" id="{9A1BE2A1-D06A-5D7A-A318-9BEAC3321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INTERNAZIONALIZZAZIONE</a:t>
            </a:r>
          </a:p>
        </p:txBody>
      </p:sp>
      <p:sp>
        <p:nvSpPr>
          <p:cNvPr id="86" name="Triangolo isoscele 85">
            <a:extLst>
              <a:ext uri="{FF2B5EF4-FFF2-40B4-BE49-F238E27FC236}">
                <a16:creationId xmlns:a16="http://schemas.microsoft.com/office/drawing/2014/main" id="{DEC14C16-868A-96B9-6B58-60EB1FD606C6}"/>
              </a:ext>
            </a:extLst>
          </p:cNvPr>
          <p:cNvSpPr/>
          <p:nvPr/>
        </p:nvSpPr>
        <p:spPr>
          <a:xfrm rot="11887277">
            <a:off x="4944259" y="1133522"/>
            <a:ext cx="3063181" cy="2552752"/>
          </a:xfrm>
          <a:prstGeom prst="triangle">
            <a:avLst>
              <a:gd name="adj" fmla="val 68755"/>
            </a:avLst>
          </a:prstGeom>
          <a:solidFill>
            <a:schemeClr val="accent3">
              <a:alpha val="10196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A54086-3EB0-29DD-7202-4E138C058A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789" y="1695158"/>
            <a:ext cx="9746895" cy="4916831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6856ACBE-0151-CD55-C2C1-CF378F18B257}"/>
              </a:ext>
            </a:extLst>
          </p:cNvPr>
          <p:cNvGrpSpPr/>
          <p:nvPr/>
        </p:nvGrpSpPr>
        <p:grpSpPr>
          <a:xfrm>
            <a:off x="1477895" y="2723923"/>
            <a:ext cx="973995" cy="977288"/>
            <a:chOff x="140652" y="3060116"/>
            <a:chExt cx="1009155" cy="1009155"/>
          </a:xfrm>
        </p:grpSpPr>
        <p:sp>
          <p:nvSpPr>
            <p:cNvPr id="12" name="Goccia 11">
              <a:extLst>
                <a:ext uri="{FF2B5EF4-FFF2-40B4-BE49-F238E27FC236}">
                  <a16:creationId xmlns:a16="http://schemas.microsoft.com/office/drawing/2014/main" id="{F664EF7F-EFD1-FEE5-CA6F-5411FBF3C1EC}"/>
                </a:ext>
              </a:extLst>
            </p:cNvPr>
            <p:cNvSpPr/>
            <p:nvPr/>
          </p:nvSpPr>
          <p:spPr>
            <a:xfrm rot="8100000">
              <a:off x="140652" y="3060116"/>
              <a:ext cx="1009155" cy="1009155"/>
            </a:xfrm>
            <a:prstGeom prst="teardrop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dk1"/>
                </a:solidFill>
              </a:endParaRPr>
            </a:p>
          </p:txBody>
        </p:sp>
        <p:pic>
          <p:nvPicPr>
            <p:cNvPr id="14" name="Picture 6" descr="Startseite - Tubulis">
              <a:extLst>
                <a:ext uri="{FF2B5EF4-FFF2-40B4-BE49-F238E27FC236}">
                  <a16:creationId xmlns:a16="http://schemas.microsoft.com/office/drawing/2014/main" id="{46B0C320-1AAA-C3BD-6573-1487A6988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89" y="3243762"/>
              <a:ext cx="637081" cy="637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FC8A3ED1-B845-DCAA-DBC2-0AACEBF8DB6F}"/>
              </a:ext>
            </a:extLst>
          </p:cNvPr>
          <p:cNvGrpSpPr/>
          <p:nvPr/>
        </p:nvGrpSpPr>
        <p:grpSpPr>
          <a:xfrm>
            <a:off x="6055687" y="3090537"/>
            <a:ext cx="973995" cy="977288"/>
            <a:chOff x="702518" y="4134115"/>
            <a:chExt cx="1009155" cy="1009155"/>
          </a:xfrm>
        </p:grpSpPr>
        <p:sp>
          <p:nvSpPr>
            <p:cNvPr id="25" name="Goccia 24">
              <a:extLst>
                <a:ext uri="{FF2B5EF4-FFF2-40B4-BE49-F238E27FC236}">
                  <a16:creationId xmlns:a16="http://schemas.microsoft.com/office/drawing/2014/main" id="{ADDA8BCC-B5E2-3EF5-5545-6378EA66A0E7}"/>
                </a:ext>
              </a:extLst>
            </p:cNvPr>
            <p:cNvSpPr/>
            <p:nvPr/>
          </p:nvSpPr>
          <p:spPr>
            <a:xfrm rot="8100000">
              <a:off x="702518" y="4134115"/>
              <a:ext cx="1009155" cy="1009155"/>
            </a:xfrm>
            <a:prstGeom prst="teardrop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dk1"/>
                </a:solidFill>
              </a:endParaRPr>
            </a:p>
          </p:txBody>
        </p:sp>
        <p:pic>
          <p:nvPicPr>
            <p:cNvPr id="26" name="Picture 2" descr="My Blog – My WordPress Blog">
              <a:extLst>
                <a:ext uri="{FF2B5EF4-FFF2-40B4-BE49-F238E27FC236}">
                  <a16:creationId xmlns:a16="http://schemas.microsoft.com/office/drawing/2014/main" id="{8E9DF3D1-23C8-A3E2-8CA9-CBE854F156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4" b="28270"/>
            <a:stretch/>
          </p:blipFill>
          <p:spPr bwMode="auto">
            <a:xfrm>
              <a:off x="826425" y="4341554"/>
              <a:ext cx="761341" cy="59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FC5D82A7-BA10-38A2-7886-7CD78A355135}"/>
              </a:ext>
            </a:extLst>
          </p:cNvPr>
          <p:cNvGrpSpPr/>
          <p:nvPr/>
        </p:nvGrpSpPr>
        <p:grpSpPr>
          <a:xfrm>
            <a:off x="2719089" y="2495988"/>
            <a:ext cx="973995" cy="1059158"/>
            <a:chOff x="2992871" y="1605698"/>
            <a:chExt cx="1030330" cy="1116644"/>
          </a:xfrm>
        </p:grpSpPr>
        <p:grpSp>
          <p:nvGrpSpPr>
            <p:cNvPr id="45" name="Gruppo 44">
              <a:extLst>
                <a:ext uri="{FF2B5EF4-FFF2-40B4-BE49-F238E27FC236}">
                  <a16:creationId xmlns:a16="http://schemas.microsoft.com/office/drawing/2014/main" id="{8EFD5446-F8F1-6797-D736-AAA0BBDFA6C2}"/>
                </a:ext>
              </a:extLst>
            </p:cNvPr>
            <p:cNvGrpSpPr/>
            <p:nvPr/>
          </p:nvGrpSpPr>
          <p:grpSpPr>
            <a:xfrm>
              <a:off x="2992871" y="1605698"/>
              <a:ext cx="1030330" cy="1030330"/>
              <a:chOff x="140652" y="3060116"/>
              <a:chExt cx="1009155" cy="1009155"/>
            </a:xfrm>
          </p:grpSpPr>
          <p:sp>
            <p:nvSpPr>
              <p:cNvPr id="46" name="Goccia 45">
                <a:extLst>
                  <a:ext uri="{FF2B5EF4-FFF2-40B4-BE49-F238E27FC236}">
                    <a16:creationId xmlns:a16="http://schemas.microsoft.com/office/drawing/2014/main" id="{F87E4387-E4B4-5CBA-140E-FA8F9FE3062F}"/>
                  </a:ext>
                </a:extLst>
              </p:cNvPr>
              <p:cNvSpPr/>
              <p:nvPr/>
            </p:nvSpPr>
            <p:spPr>
              <a:xfrm rot="8100000">
                <a:off x="140652" y="3060116"/>
                <a:ext cx="1009155" cy="1009155"/>
              </a:xfrm>
              <a:prstGeom prst="teardrop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dk1"/>
                  </a:solidFill>
                </a:endParaRPr>
              </a:p>
            </p:txBody>
          </p:sp>
          <p:pic>
            <p:nvPicPr>
              <p:cNvPr id="47" name="Picture 6" descr="Startseite - Tubulis">
                <a:extLst>
                  <a:ext uri="{FF2B5EF4-FFF2-40B4-BE49-F238E27FC236}">
                    <a16:creationId xmlns:a16="http://schemas.microsoft.com/office/drawing/2014/main" id="{9D767EC0-BDF2-0330-E7A5-270D323560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059" y="3253392"/>
                <a:ext cx="637081" cy="6370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9543776C-AF56-3C5D-3C48-CE2A8EAED77F}"/>
                </a:ext>
              </a:extLst>
            </p:cNvPr>
            <p:cNvSpPr txBox="1"/>
            <p:nvPr/>
          </p:nvSpPr>
          <p:spPr>
            <a:xfrm>
              <a:off x="3335427" y="2460732"/>
              <a:ext cx="404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/>
                <a:t>x2</a:t>
              </a:r>
            </a:p>
          </p:txBody>
        </p:sp>
      </p:grp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44528CC8-84D1-358C-BE0D-27B1D8E7FD9A}"/>
              </a:ext>
            </a:extLst>
          </p:cNvPr>
          <p:cNvGrpSpPr/>
          <p:nvPr/>
        </p:nvGrpSpPr>
        <p:grpSpPr>
          <a:xfrm>
            <a:off x="8080780" y="2661788"/>
            <a:ext cx="973995" cy="1092687"/>
            <a:chOff x="8648417" y="1891040"/>
            <a:chExt cx="1030330" cy="1151993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29765800-C05F-0187-BA0D-3BEFA7C53749}"/>
                </a:ext>
              </a:extLst>
            </p:cNvPr>
            <p:cNvGrpSpPr/>
            <p:nvPr/>
          </p:nvGrpSpPr>
          <p:grpSpPr>
            <a:xfrm>
              <a:off x="8648417" y="1891040"/>
              <a:ext cx="1030330" cy="1030330"/>
              <a:chOff x="921776" y="4016128"/>
              <a:chExt cx="1009155" cy="1009155"/>
            </a:xfrm>
          </p:grpSpPr>
          <p:sp>
            <p:nvSpPr>
              <p:cNvPr id="21" name="Goccia 20">
                <a:extLst>
                  <a:ext uri="{FF2B5EF4-FFF2-40B4-BE49-F238E27FC236}">
                    <a16:creationId xmlns:a16="http://schemas.microsoft.com/office/drawing/2014/main" id="{4E2A9AD6-2578-168A-BDDC-270A3EDACDA6}"/>
                  </a:ext>
                </a:extLst>
              </p:cNvPr>
              <p:cNvSpPr/>
              <p:nvPr/>
            </p:nvSpPr>
            <p:spPr>
              <a:xfrm rot="8100000">
                <a:off x="921776" y="4016128"/>
                <a:ext cx="1009155" cy="1009155"/>
              </a:xfrm>
              <a:prstGeom prst="teardrop">
                <a:avLst/>
              </a:prstGeom>
              <a:ln w="285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dk1"/>
                  </a:solidFill>
                </a:endParaRPr>
              </a:p>
            </p:txBody>
          </p:sp>
          <p:pic>
            <p:nvPicPr>
              <p:cNvPr id="23" name="Picture 6" descr="Osaka Expo 2025: A Vision Of The Future In The Heart Of Japan - Cruise ...">
                <a:extLst>
                  <a:ext uri="{FF2B5EF4-FFF2-40B4-BE49-F238E27FC236}">
                    <a16:creationId xmlns:a16="http://schemas.microsoft.com/office/drawing/2014/main" id="{FEAAE92C-E113-43EC-AC6A-DFD002FB6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999" y="4148088"/>
                <a:ext cx="451534" cy="745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6780976B-3B18-14A4-1B57-5A1BDBF49791}"/>
                </a:ext>
              </a:extLst>
            </p:cNvPr>
            <p:cNvSpPr txBox="1"/>
            <p:nvPr/>
          </p:nvSpPr>
          <p:spPr>
            <a:xfrm>
              <a:off x="9007454" y="2781423"/>
              <a:ext cx="404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dirty="0"/>
                <a:t>x2</a:t>
              </a:r>
            </a:p>
          </p:txBody>
        </p:sp>
      </p:grpSp>
      <p:sp>
        <p:nvSpPr>
          <p:cNvPr id="70" name="Ovale 69">
            <a:extLst>
              <a:ext uri="{FF2B5EF4-FFF2-40B4-BE49-F238E27FC236}">
                <a16:creationId xmlns:a16="http://schemas.microsoft.com/office/drawing/2014/main" id="{E77C0255-7008-C2C3-111F-C9178F5BAB48}"/>
              </a:ext>
            </a:extLst>
          </p:cNvPr>
          <p:cNvSpPr/>
          <p:nvPr/>
        </p:nvSpPr>
        <p:spPr>
          <a:xfrm>
            <a:off x="2151287" y="3270274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A3463E4B-3AAA-A773-F56D-BA558C5C9608}"/>
              </a:ext>
            </a:extLst>
          </p:cNvPr>
          <p:cNvSpPr/>
          <p:nvPr/>
        </p:nvSpPr>
        <p:spPr>
          <a:xfrm>
            <a:off x="7583184" y="4008678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6" name="Ovale 75">
            <a:extLst>
              <a:ext uri="{FF2B5EF4-FFF2-40B4-BE49-F238E27FC236}">
                <a16:creationId xmlns:a16="http://schemas.microsoft.com/office/drawing/2014/main" id="{91C26352-0B53-0CC9-0F48-64A93089EC5C}"/>
              </a:ext>
            </a:extLst>
          </p:cNvPr>
          <p:cNvSpPr/>
          <p:nvPr/>
        </p:nvSpPr>
        <p:spPr>
          <a:xfrm>
            <a:off x="3026065" y="3626601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B4702453-FA2F-5FE1-A394-51F7839CF87C}"/>
              </a:ext>
            </a:extLst>
          </p:cNvPr>
          <p:cNvSpPr/>
          <p:nvPr/>
        </p:nvSpPr>
        <p:spPr>
          <a:xfrm rot="1193008">
            <a:off x="5346428" y="535946"/>
            <a:ext cx="2983816" cy="1294853"/>
          </a:xfrm>
          <a:prstGeom prst="ellipse">
            <a:avLst/>
          </a:prstGeom>
          <a:ln>
            <a:solidFill>
              <a:schemeClr val="accent3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8" name="Picture 4" descr="Home">
            <a:extLst>
              <a:ext uri="{FF2B5EF4-FFF2-40B4-BE49-F238E27FC236}">
                <a16:creationId xmlns:a16="http://schemas.microsoft.com/office/drawing/2014/main" id="{92D802B1-ED1F-FA99-0C8D-11482333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92" y="558813"/>
            <a:ext cx="925030" cy="3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mart Specialisation Platform - WEgate">
            <a:extLst>
              <a:ext uri="{FF2B5EF4-FFF2-40B4-BE49-F238E27FC236}">
                <a16:creationId xmlns:a16="http://schemas.microsoft.com/office/drawing/2014/main" id="{5431BCA9-08F5-3668-7F2E-A8911E98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19" y="1027109"/>
            <a:ext cx="856023" cy="51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uncil of European BioRegions - CEBR | LinkedIn">
            <a:extLst>
              <a:ext uri="{FF2B5EF4-FFF2-40B4-BE49-F238E27FC236}">
                <a16:creationId xmlns:a16="http://schemas.microsoft.com/office/drawing/2014/main" id="{933A8F7F-A2D6-4B0C-516B-94E27D8E1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87" y="596319"/>
            <a:ext cx="594334" cy="5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e 33">
            <a:extLst>
              <a:ext uri="{FF2B5EF4-FFF2-40B4-BE49-F238E27FC236}">
                <a16:creationId xmlns:a16="http://schemas.microsoft.com/office/drawing/2014/main" id="{3A8A09A7-95F9-E488-5627-6E947A16A8D1}"/>
              </a:ext>
            </a:extLst>
          </p:cNvPr>
          <p:cNvSpPr/>
          <p:nvPr/>
        </p:nvSpPr>
        <p:spPr>
          <a:xfrm>
            <a:off x="2813397" y="3908828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C51AD1F1-3324-1DE9-E97B-D02F7E6E64BF}"/>
              </a:ext>
            </a:extLst>
          </p:cNvPr>
          <p:cNvSpPr/>
          <p:nvPr/>
        </p:nvSpPr>
        <p:spPr>
          <a:xfrm>
            <a:off x="2783738" y="3607728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180FE14B-5DE8-DD85-6B9A-03C3BA96C2A0}"/>
              </a:ext>
            </a:extLst>
          </p:cNvPr>
          <p:cNvSpPr/>
          <p:nvPr/>
        </p:nvSpPr>
        <p:spPr>
          <a:xfrm>
            <a:off x="6218301" y="3995411"/>
            <a:ext cx="213777" cy="214500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C6D7789D-AA54-8546-E36A-B940718455DE}"/>
              </a:ext>
            </a:extLst>
          </p:cNvPr>
          <p:cNvSpPr/>
          <p:nvPr/>
        </p:nvSpPr>
        <p:spPr>
          <a:xfrm>
            <a:off x="6361331" y="4123886"/>
            <a:ext cx="213777" cy="214500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6004A58E-E675-F8E9-42DB-B2B3DD0D56C3}"/>
              </a:ext>
            </a:extLst>
          </p:cNvPr>
          <p:cNvSpPr/>
          <p:nvPr/>
        </p:nvSpPr>
        <p:spPr>
          <a:xfrm>
            <a:off x="8588518" y="3715329"/>
            <a:ext cx="213777" cy="214500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B26D0F31-6AF9-AE5D-BDE5-25BA5A22732F}"/>
              </a:ext>
            </a:extLst>
          </p:cNvPr>
          <p:cNvGrpSpPr/>
          <p:nvPr/>
        </p:nvGrpSpPr>
        <p:grpSpPr>
          <a:xfrm>
            <a:off x="4418770" y="1719361"/>
            <a:ext cx="1410090" cy="1431894"/>
            <a:chOff x="426908" y="4848756"/>
            <a:chExt cx="1491649" cy="1509610"/>
          </a:xfrm>
        </p:grpSpPr>
        <p:sp>
          <p:nvSpPr>
            <p:cNvPr id="44" name="Goccia 43">
              <a:extLst>
                <a:ext uri="{FF2B5EF4-FFF2-40B4-BE49-F238E27FC236}">
                  <a16:creationId xmlns:a16="http://schemas.microsoft.com/office/drawing/2014/main" id="{010AA0B9-726C-4A50-9223-6324CE0464ED}"/>
                </a:ext>
              </a:extLst>
            </p:cNvPr>
            <p:cNvSpPr/>
            <p:nvPr/>
          </p:nvSpPr>
          <p:spPr>
            <a:xfrm rot="8100000">
              <a:off x="426908" y="4848756"/>
              <a:ext cx="1491649" cy="1491649"/>
            </a:xfrm>
            <a:prstGeom prst="teardrop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dk1"/>
                </a:solidFill>
              </a:endParaRPr>
            </a:p>
          </p:txBody>
        </p:sp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909FDA89-B8AE-AB03-5B8D-C50C3FCA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329" y="5655374"/>
              <a:ext cx="877068" cy="251576"/>
            </a:xfrm>
            <a:prstGeom prst="rect">
              <a:avLst/>
            </a:prstGeom>
          </p:spPr>
        </p:pic>
        <p:pic>
          <p:nvPicPr>
            <p:cNvPr id="49" name="Picture 2" descr="CPHI">
              <a:extLst>
                <a:ext uri="{FF2B5EF4-FFF2-40B4-BE49-F238E27FC236}">
                  <a16:creationId xmlns:a16="http://schemas.microsoft.com/office/drawing/2014/main" id="{15A82463-61BD-BC59-281A-A70F144EE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540" y="5922412"/>
              <a:ext cx="830387" cy="435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Connettore diritto 49">
              <a:extLst>
                <a:ext uri="{FF2B5EF4-FFF2-40B4-BE49-F238E27FC236}">
                  <a16:creationId xmlns:a16="http://schemas.microsoft.com/office/drawing/2014/main" id="{F0C21E64-4901-50EC-5A01-9F56A96431CC}"/>
                </a:ext>
              </a:extLst>
            </p:cNvPr>
            <p:cNvCxnSpPr>
              <a:cxnSpLocks/>
            </p:cNvCxnSpPr>
            <p:nvPr/>
          </p:nvCxnSpPr>
          <p:spPr>
            <a:xfrm>
              <a:off x="1028923" y="5971572"/>
              <a:ext cx="287621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2" descr="LAEVOROC Oncology AG - News-Events">
              <a:extLst>
                <a:ext uri="{FF2B5EF4-FFF2-40B4-BE49-F238E27FC236}">
                  <a16:creationId xmlns:a16="http://schemas.microsoft.com/office/drawing/2014/main" id="{C867DA80-183F-4A40-C5E5-899EE72EE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99" y="5121409"/>
              <a:ext cx="775269" cy="286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2" name="Connettore diritto 51">
              <a:extLst>
                <a:ext uri="{FF2B5EF4-FFF2-40B4-BE49-F238E27FC236}">
                  <a16:creationId xmlns:a16="http://schemas.microsoft.com/office/drawing/2014/main" id="{212B3BAD-FA3A-2DF4-19D8-D7594F1FA901}"/>
                </a:ext>
              </a:extLst>
            </p:cNvPr>
            <p:cNvCxnSpPr>
              <a:cxnSpLocks/>
            </p:cNvCxnSpPr>
            <p:nvPr/>
          </p:nvCxnSpPr>
          <p:spPr>
            <a:xfrm>
              <a:off x="1028923" y="5528226"/>
              <a:ext cx="287621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e 10">
            <a:extLst>
              <a:ext uri="{FF2B5EF4-FFF2-40B4-BE49-F238E27FC236}">
                <a16:creationId xmlns:a16="http://schemas.microsoft.com/office/drawing/2014/main" id="{1B52BE0A-298E-5461-AB19-8CA373E61A94}"/>
              </a:ext>
            </a:extLst>
          </p:cNvPr>
          <p:cNvSpPr/>
          <p:nvPr/>
        </p:nvSpPr>
        <p:spPr>
          <a:xfrm>
            <a:off x="4899825" y="3645657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A11A0090-CE86-E106-9F23-027E710BF762}"/>
              </a:ext>
            </a:extLst>
          </p:cNvPr>
          <p:cNvSpPr/>
          <p:nvPr/>
        </p:nvSpPr>
        <p:spPr>
          <a:xfrm>
            <a:off x="5456200" y="3192874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27C46756-6FB3-9B1B-9546-19CDE7E58D93}"/>
              </a:ext>
            </a:extLst>
          </p:cNvPr>
          <p:cNvSpPr/>
          <p:nvPr/>
        </p:nvSpPr>
        <p:spPr>
          <a:xfrm>
            <a:off x="5156873" y="3305950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A69C650A-8829-BFA9-47E8-93BEC5549CFE}"/>
              </a:ext>
            </a:extLst>
          </p:cNvPr>
          <p:cNvGrpSpPr/>
          <p:nvPr/>
        </p:nvGrpSpPr>
        <p:grpSpPr>
          <a:xfrm>
            <a:off x="7406802" y="1303738"/>
            <a:ext cx="1051690" cy="438163"/>
            <a:chOff x="-1083964" y="4121923"/>
            <a:chExt cx="1287200" cy="536283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ABCD56E-28B6-6425-5D68-B31BCADA1D5B}"/>
                </a:ext>
              </a:extLst>
            </p:cNvPr>
            <p:cNvSpPr/>
            <p:nvPr/>
          </p:nvSpPr>
          <p:spPr>
            <a:xfrm>
              <a:off x="-1083964" y="4142856"/>
              <a:ext cx="1254443" cy="515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22" name="Picture 2" descr="Votre CAHPP – CAHPP">
              <a:extLst>
                <a:ext uri="{FF2B5EF4-FFF2-40B4-BE49-F238E27FC236}">
                  <a16:creationId xmlns:a16="http://schemas.microsoft.com/office/drawing/2014/main" id="{396C69B2-9A69-C928-E54D-9977B9900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3964" y="4121923"/>
              <a:ext cx="1287200" cy="51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Ovale 35">
            <a:extLst>
              <a:ext uri="{FF2B5EF4-FFF2-40B4-BE49-F238E27FC236}">
                <a16:creationId xmlns:a16="http://schemas.microsoft.com/office/drawing/2014/main" id="{244738C1-3539-FB16-F8D8-B665FA4015A1}"/>
              </a:ext>
            </a:extLst>
          </p:cNvPr>
          <p:cNvSpPr/>
          <p:nvPr/>
        </p:nvSpPr>
        <p:spPr>
          <a:xfrm>
            <a:off x="3257663" y="6028573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6E4346E8-EE09-40F3-9E2A-211DC4897693}"/>
              </a:ext>
            </a:extLst>
          </p:cNvPr>
          <p:cNvSpPr/>
          <p:nvPr/>
        </p:nvSpPr>
        <p:spPr>
          <a:xfrm>
            <a:off x="5283041" y="3390459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E4B210E2-B224-EA56-2F9E-404194A7D1B7}"/>
              </a:ext>
            </a:extLst>
          </p:cNvPr>
          <p:cNvSpPr/>
          <p:nvPr/>
        </p:nvSpPr>
        <p:spPr>
          <a:xfrm>
            <a:off x="8083701" y="4103987"/>
            <a:ext cx="213777" cy="2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4232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CF725-7E12-609F-44D6-620BC6583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9" name="Connettore diritto 1048">
            <a:extLst>
              <a:ext uri="{FF2B5EF4-FFF2-40B4-BE49-F238E27FC236}">
                <a16:creationId xmlns:a16="http://schemas.microsoft.com/office/drawing/2014/main" id="{B90BF119-4BE5-3524-BF9F-E61F944C274A}"/>
              </a:ext>
            </a:extLst>
          </p:cNvPr>
          <p:cNvCxnSpPr>
            <a:cxnSpLocks/>
          </p:cNvCxnSpPr>
          <p:nvPr/>
        </p:nvCxnSpPr>
        <p:spPr>
          <a:xfrm>
            <a:off x="594680" y="2670868"/>
            <a:ext cx="4245462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72" name="Gruppo 1071">
            <a:extLst>
              <a:ext uri="{FF2B5EF4-FFF2-40B4-BE49-F238E27FC236}">
                <a16:creationId xmlns:a16="http://schemas.microsoft.com/office/drawing/2014/main" id="{311495B7-18A6-829A-0CF4-23E80B400715}"/>
              </a:ext>
            </a:extLst>
          </p:cNvPr>
          <p:cNvGrpSpPr/>
          <p:nvPr/>
        </p:nvGrpSpPr>
        <p:grpSpPr>
          <a:xfrm>
            <a:off x="6836320" y="4882179"/>
            <a:ext cx="4761000" cy="369332"/>
            <a:chOff x="7657710" y="4537221"/>
            <a:chExt cx="4761000" cy="369332"/>
          </a:xfrm>
        </p:grpSpPr>
        <p:cxnSp>
          <p:nvCxnSpPr>
            <p:cNvPr id="1068" name="Connettore diritto 1067">
              <a:extLst>
                <a:ext uri="{FF2B5EF4-FFF2-40B4-BE49-F238E27FC236}">
                  <a16:creationId xmlns:a16="http://schemas.microsoft.com/office/drawing/2014/main" id="{FD5FEBBB-4196-200E-6C59-6B955E23FCA0}"/>
                </a:ext>
              </a:extLst>
            </p:cNvPr>
            <p:cNvCxnSpPr>
              <a:cxnSpLocks/>
            </p:cNvCxnSpPr>
            <p:nvPr/>
          </p:nvCxnSpPr>
          <p:spPr>
            <a:xfrm>
              <a:off x="7657710" y="4721887"/>
              <a:ext cx="1042980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44" name="CasellaDiTesto 1043">
              <a:extLst>
                <a:ext uri="{FF2B5EF4-FFF2-40B4-BE49-F238E27FC236}">
                  <a16:creationId xmlns:a16="http://schemas.microsoft.com/office/drawing/2014/main" id="{CF509395-FE7B-3D76-39BA-A9A9B56F8952}"/>
                </a:ext>
              </a:extLst>
            </p:cNvPr>
            <p:cNvSpPr txBox="1"/>
            <p:nvPr/>
          </p:nvSpPr>
          <p:spPr>
            <a:xfrm>
              <a:off x="8636250" y="4537221"/>
              <a:ext cx="37824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800" b="1" dirty="0">
                  <a:solidFill>
                    <a:schemeClr val="accent3"/>
                  </a:solidFill>
                </a:rPr>
                <a:t>Tavolo</a:t>
              </a:r>
              <a:r>
                <a:rPr lang="it-IT" b="1" dirty="0">
                  <a:solidFill>
                    <a:schemeClr val="accent3"/>
                  </a:solidFill>
                </a:rPr>
                <a:t> </a:t>
              </a:r>
              <a:r>
                <a:rPr lang="it-IT" sz="1800" b="1" dirty="0">
                  <a:solidFill>
                    <a:schemeClr val="accent3"/>
                  </a:solidFill>
                </a:rPr>
                <a:t>Farmaceutica</a:t>
              </a:r>
              <a:endParaRPr lang="it-IT" b="1" dirty="0">
                <a:solidFill>
                  <a:schemeClr val="accent3"/>
                </a:solidFill>
              </a:endParaRPr>
            </a:p>
          </p:txBody>
        </p:sp>
      </p:grpSp>
      <p:cxnSp>
        <p:nvCxnSpPr>
          <p:cNvPr id="1066" name="Connettore diritto 1065">
            <a:extLst>
              <a:ext uri="{FF2B5EF4-FFF2-40B4-BE49-F238E27FC236}">
                <a16:creationId xmlns:a16="http://schemas.microsoft.com/office/drawing/2014/main" id="{32442D61-961D-491D-CCE7-7C2E913B583A}"/>
              </a:ext>
            </a:extLst>
          </p:cNvPr>
          <p:cNvCxnSpPr>
            <a:cxnSpLocks/>
          </p:cNvCxnSpPr>
          <p:nvPr/>
        </p:nvCxnSpPr>
        <p:spPr>
          <a:xfrm>
            <a:off x="4666770" y="3505890"/>
            <a:ext cx="4245462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65" name="Connettore diritto 1064">
            <a:extLst>
              <a:ext uri="{FF2B5EF4-FFF2-40B4-BE49-F238E27FC236}">
                <a16:creationId xmlns:a16="http://schemas.microsoft.com/office/drawing/2014/main" id="{B3E4AFB6-DC40-B4C3-BE8A-B5C548A03638}"/>
              </a:ext>
            </a:extLst>
          </p:cNvPr>
          <p:cNvCxnSpPr>
            <a:cxnSpLocks/>
          </p:cNvCxnSpPr>
          <p:nvPr/>
        </p:nvCxnSpPr>
        <p:spPr>
          <a:xfrm>
            <a:off x="4696828" y="2670868"/>
            <a:ext cx="4245462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itolo 2">
            <a:extLst>
              <a:ext uri="{FF2B5EF4-FFF2-40B4-BE49-F238E27FC236}">
                <a16:creationId xmlns:a16="http://schemas.microsoft.com/office/drawing/2014/main" id="{3A9AE80A-3C66-583B-1221-2F06FE3D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TAVOLI ISTITUZIONALI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88C3A5C7-443A-730A-0F0B-CB18106F2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639" y="138947"/>
            <a:ext cx="690880" cy="690880"/>
          </a:xfrm>
          <a:prstGeom prst="rect">
            <a:avLst/>
          </a:prstGeom>
        </p:spPr>
      </p:pic>
      <p:grpSp>
        <p:nvGrpSpPr>
          <p:cNvPr id="1062" name="Gruppo 1061">
            <a:extLst>
              <a:ext uri="{FF2B5EF4-FFF2-40B4-BE49-F238E27FC236}">
                <a16:creationId xmlns:a16="http://schemas.microsoft.com/office/drawing/2014/main" id="{C68E78D4-17C3-FEC2-80FC-3FE85424EB50}"/>
              </a:ext>
            </a:extLst>
          </p:cNvPr>
          <p:cNvGrpSpPr/>
          <p:nvPr/>
        </p:nvGrpSpPr>
        <p:grpSpPr>
          <a:xfrm>
            <a:off x="0" y="811510"/>
            <a:ext cx="9662868" cy="977167"/>
            <a:chOff x="0" y="845335"/>
            <a:chExt cx="9662868" cy="977167"/>
          </a:xfrm>
        </p:grpSpPr>
        <p:sp>
          <p:nvSpPr>
            <p:cNvPr id="30" name="Freccia a pentagono 29">
              <a:extLst>
                <a:ext uri="{FF2B5EF4-FFF2-40B4-BE49-F238E27FC236}">
                  <a16:creationId xmlns:a16="http://schemas.microsoft.com/office/drawing/2014/main" id="{17B6E9F4-D210-1EB5-6EF2-1D7DECD3D60C}"/>
                </a:ext>
              </a:extLst>
            </p:cNvPr>
            <p:cNvSpPr/>
            <p:nvPr/>
          </p:nvSpPr>
          <p:spPr>
            <a:xfrm>
              <a:off x="0" y="845335"/>
              <a:ext cx="9269073" cy="977167"/>
            </a:xfrm>
            <a:prstGeom prst="homePlat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it-IT" b="1" dirty="0">
                  <a:latin typeface="+mj-lt"/>
                </a:rPr>
                <a:t>Consolidamento dei rapporti istituzionali con Regione Lombardia e</a:t>
              </a:r>
            </a:p>
            <a:p>
              <a:pPr lvl="1"/>
              <a:r>
                <a:rPr lang="it-IT" b="1" dirty="0">
                  <a:latin typeface="+mj-lt"/>
                </a:rPr>
                <a:t> confronto costante con assessorati e direzioni regionali</a:t>
              </a:r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0768E46D-FB65-9BEC-C1C4-133D716031A4}"/>
                </a:ext>
              </a:extLst>
            </p:cNvPr>
            <p:cNvGrpSpPr/>
            <p:nvPr/>
          </p:nvGrpSpPr>
          <p:grpSpPr>
            <a:xfrm>
              <a:off x="8875278" y="940123"/>
              <a:ext cx="787590" cy="787590"/>
              <a:chOff x="6147140" y="3203258"/>
              <a:chExt cx="690880" cy="690880"/>
            </a:xfrm>
          </p:grpSpPr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452B8352-0EB7-22F7-0378-04AEFE3D0EE3}"/>
                  </a:ext>
                </a:extLst>
              </p:cNvPr>
              <p:cNvSpPr/>
              <p:nvPr/>
            </p:nvSpPr>
            <p:spPr>
              <a:xfrm>
                <a:off x="6147140" y="3203258"/>
                <a:ext cx="690880" cy="690880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pic>
            <p:nvPicPr>
              <p:cNvPr id="33" name="Picture 2" descr="3 COSE CHE FORSE NON SAI SULLA BANDIERA DELLA REGIONE LOMBARDIA">
                <a:extLst>
                  <a:ext uri="{FF2B5EF4-FFF2-40B4-BE49-F238E27FC236}">
                    <a16:creationId xmlns:a16="http://schemas.microsoft.com/office/drawing/2014/main" id="{F635606F-D5D8-7265-6AA9-7D8062F976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srgbClr val="95C123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0900" y="3297018"/>
                <a:ext cx="503360" cy="503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38" name="Gruppo 1037">
            <a:extLst>
              <a:ext uri="{FF2B5EF4-FFF2-40B4-BE49-F238E27FC236}">
                <a16:creationId xmlns:a16="http://schemas.microsoft.com/office/drawing/2014/main" id="{AE79F53D-A149-00C0-756C-CE9B28C437A0}"/>
              </a:ext>
            </a:extLst>
          </p:cNvPr>
          <p:cNvGrpSpPr/>
          <p:nvPr/>
        </p:nvGrpSpPr>
        <p:grpSpPr>
          <a:xfrm>
            <a:off x="4547776" y="1973164"/>
            <a:ext cx="3968820" cy="3545427"/>
            <a:chOff x="778970" y="1743362"/>
            <a:chExt cx="4649789" cy="4153750"/>
          </a:xfrm>
        </p:grpSpPr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B7366649-73C7-937C-82A6-01311B40E39E}"/>
                </a:ext>
              </a:extLst>
            </p:cNvPr>
            <p:cNvGrpSpPr/>
            <p:nvPr/>
          </p:nvGrpSpPr>
          <p:grpSpPr>
            <a:xfrm>
              <a:off x="3209428" y="2114967"/>
              <a:ext cx="2219331" cy="2219331"/>
              <a:chOff x="7231806" y="749334"/>
              <a:chExt cx="2521539" cy="2521539"/>
            </a:xfrm>
          </p:grpSpPr>
          <p:sp>
            <p:nvSpPr>
              <p:cNvPr id="54" name="Ovale 53">
                <a:extLst>
                  <a:ext uri="{FF2B5EF4-FFF2-40B4-BE49-F238E27FC236}">
                    <a16:creationId xmlns:a16="http://schemas.microsoft.com/office/drawing/2014/main" id="{CDFB2FD7-8686-EA29-2838-38AC2EF4E123}"/>
                  </a:ext>
                </a:extLst>
              </p:cNvPr>
              <p:cNvSpPr/>
              <p:nvPr/>
            </p:nvSpPr>
            <p:spPr>
              <a:xfrm>
                <a:off x="7231807" y="749335"/>
                <a:ext cx="2492038" cy="24920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800" b="1" dirty="0">
                    <a:solidFill>
                      <a:schemeClr val="tx2"/>
                    </a:solidFill>
                  </a:rPr>
                  <a:t>Welfare</a:t>
                </a:r>
                <a:endParaRPr lang="it-IT" b="1" dirty="0"/>
              </a:p>
            </p:txBody>
          </p:sp>
          <p:sp>
            <p:nvSpPr>
              <p:cNvPr id="57" name="Cerchio vuoto 56">
                <a:extLst>
                  <a:ext uri="{FF2B5EF4-FFF2-40B4-BE49-F238E27FC236}">
                    <a16:creationId xmlns:a16="http://schemas.microsoft.com/office/drawing/2014/main" id="{2FBCD797-7650-2E84-54A4-170BAD0C2ED4}"/>
                  </a:ext>
                </a:extLst>
              </p:cNvPr>
              <p:cNvSpPr/>
              <p:nvPr/>
            </p:nvSpPr>
            <p:spPr>
              <a:xfrm>
                <a:off x="7231806" y="749334"/>
                <a:ext cx="2521539" cy="2521539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 dirty="0"/>
              </a:p>
            </p:txBody>
          </p:sp>
        </p:grpSp>
        <p:grpSp>
          <p:nvGrpSpPr>
            <p:cNvPr id="1037" name="Gruppo 1036">
              <a:extLst>
                <a:ext uri="{FF2B5EF4-FFF2-40B4-BE49-F238E27FC236}">
                  <a16:creationId xmlns:a16="http://schemas.microsoft.com/office/drawing/2014/main" id="{C535D769-5936-622D-2A01-FB20CE68460C}"/>
                </a:ext>
              </a:extLst>
            </p:cNvPr>
            <p:cNvGrpSpPr/>
            <p:nvPr/>
          </p:nvGrpSpPr>
          <p:grpSpPr>
            <a:xfrm>
              <a:off x="778970" y="1743362"/>
              <a:ext cx="2866141" cy="2866141"/>
              <a:chOff x="-1750787" y="2282364"/>
              <a:chExt cx="2520000" cy="2520000"/>
            </a:xfrm>
          </p:grpSpPr>
          <p:sp>
            <p:nvSpPr>
              <p:cNvPr id="1029" name="Ovale 1028">
                <a:extLst>
                  <a:ext uri="{FF2B5EF4-FFF2-40B4-BE49-F238E27FC236}">
                    <a16:creationId xmlns:a16="http://schemas.microsoft.com/office/drawing/2014/main" id="{7DB9DE4B-1609-7933-95C6-0D2142495C1B}"/>
                  </a:ext>
                </a:extLst>
              </p:cNvPr>
              <p:cNvSpPr/>
              <p:nvPr/>
            </p:nvSpPr>
            <p:spPr>
              <a:xfrm>
                <a:off x="-1750787" y="2282364"/>
                <a:ext cx="2520000" cy="2520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800" b="1" dirty="0">
                    <a:solidFill>
                      <a:schemeClr val="tx2"/>
                    </a:solidFill>
                  </a:rPr>
                  <a:t>Università, Ricerca, Innovazione</a:t>
                </a:r>
                <a:endParaRPr lang="it-IT" b="1" dirty="0"/>
              </a:p>
            </p:txBody>
          </p:sp>
          <p:sp>
            <p:nvSpPr>
              <p:cNvPr id="1030" name="Cerchio vuoto 1029">
                <a:extLst>
                  <a:ext uri="{FF2B5EF4-FFF2-40B4-BE49-F238E27FC236}">
                    <a16:creationId xmlns:a16="http://schemas.microsoft.com/office/drawing/2014/main" id="{B911D9B6-6F69-F310-949A-8F01581BA42D}"/>
                  </a:ext>
                </a:extLst>
              </p:cNvPr>
              <p:cNvSpPr/>
              <p:nvPr/>
            </p:nvSpPr>
            <p:spPr>
              <a:xfrm>
                <a:off x="-1657983" y="2375168"/>
                <a:ext cx="2334393" cy="2334392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 dirty="0"/>
              </a:p>
            </p:txBody>
          </p:sp>
        </p:grpSp>
        <p:grpSp>
          <p:nvGrpSpPr>
            <p:cNvPr id="1032" name="Gruppo 1031">
              <a:extLst>
                <a:ext uri="{FF2B5EF4-FFF2-40B4-BE49-F238E27FC236}">
                  <a16:creationId xmlns:a16="http://schemas.microsoft.com/office/drawing/2014/main" id="{715D02FD-58D3-66D5-A21A-552EDA0612E5}"/>
                </a:ext>
              </a:extLst>
            </p:cNvPr>
            <p:cNvGrpSpPr/>
            <p:nvPr/>
          </p:nvGrpSpPr>
          <p:grpSpPr>
            <a:xfrm>
              <a:off x="2162243" y="3699934"/>
              <a:ext cx="2287816" cy="2197178"/>
              <a:chOff x="7277995" y="829005"/>
              <a:chExt cx="2542599" cy="2441868"/>
            </a:xfrm>
          </p:grpSpPr>
          <p:sp>
            <p:nvSpPr>
              <p:cNvPr id="1035" name="Ovale 1034">
                <a:extLst>
                  <a:ext uri="{FF2B5EF4-FFF2-40B4-BE49-F238E27FC236}">
                    <a16:creationId xmlns:a16="http://schemas.microsoft.com/office/drawing/2014/main" id="{08C4B849-82F2-FD51-14C7-8CE900497282}"/>
                  </a:ext>
                </a:extLst>
              </p:cNvPr>
              <p:cNvSpPr/>
              <p:nvPr/>
            </p:nvSpPr>
            <p:spPr>
              <a:xfrm>
                <a:off x="7277995" y="829005"/>
                <a:ext cx="2542599" cy="244186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sz="1800" b="1" dirty="0">
                    <a:solidFill>
                      <a:schemeClr val="tx2"/>
                    </a:solidFill>
                  </a:rPr>
                  <a:t>Sviluppo economico</a:t>
                </a:r>
                <a:endParaRPr lang="it-IT" b="1" dirty="0"/>
              </a:p>
            </p:txBody>
          </p:sp>
          <p:sp>
            <p:nvSpPr>
              <p:cNvPr id="1036" name="Cerchio vuoto 1035">
                <a:extLst>
                  <a:ext uri="{FF2B5EF4-FFF2-40B4-BE49-F238E27FC236}">
                    <a16:creationId xmlns:a16="http://schemas.microsoft.com/office/drawing/2014/main" id="{2DE757CE-FA5F-6163-A442-9B4B5C1A2B88}"/>
                  </a:ext>
                </a:extLst>
              </p:cNvPr>
              <p:cNvSpPr/>
              <p:nvPr/>
            </p:nvSpPr>
            <p:spPr>
              <a:xfrm>
                <a:off x="7397426" y="914955"/>
                <a:ext cx="2355918" cy="2355918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 dirty="0"/>
              </a:p>
            </p:txBody>
          </p:sp>
        </p:grpSp>
      </p:grpSp>
      <p:grpSp>
        <p:nvGrpSpPr>
          <p:cNvPr id="1053" name="Gruppo 1052">
            <a:extLst>
              <a:ext uri="{FF2B5EF4-FFF2-40B4-BE49-F238E27FC236}">
                <a16:creationId xmlns:a16="http://schemas.microsoft.com/office/drawing/2014/main" id="{25232CAD-D5F5-32C5-18CC-E74A688CCAF9}"/>
              </a:ext>
            </a:extLst>
          </p:cNvPr>
          <p:cNvGrpSpPr/>
          <p:nvPr/>
        </p:nvGrpSpPr>
        <p:grpSpPr>
          <a:xfrm>
            <a:off x="2648788" y="3227162"/>
            <a:ext cx="3014929" cy="2266013"/>
            <a:chOff x="2233586" y="3652912"/>
            <a:chExt cx="3014929" cy="2266013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F4D33F62-F738-14F7-5111-FFFB09B03A1B}"/>
                </a:ext>
              </a:extLst>
            </p:cNvPr>
            <p:cNvSpPr txBox="1"/>
            <p:nvPr/>
          </p:nvSpPr>
          <p:spPr>
            <a:xfrm>
              <a:off x="2233586" y="4927115"/>
              <a:ext cx="2285793" cy="991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it-IT" sz="1100" dirty="0"/>
                <a:t>Partecipazione al processo di definizione del bando regionale STEP (focalizzato su biotecnologie e deep tech) tramite ricognizione fra le grandi imprese associate</a:t>
              </a:r>
            </a:p>
          </p:txBody>
        </p: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81E5B343-BB5B-6B85-DCCC-B8BB117025D6}"/>
                </a:ext>
              </a:extLst>
            </p:cNvPr>
            <p:cNvGrpSpPr/>
            <p:nvPr/>
          </p:nvGrpSpPr>
          <p:grpSpPr>
            <a:xfrm>
              <a:off x="2233586" y="4197311"/>
              <a:ext cx="3014929" cy="523220"/>
              <a:chOff x="8680048" y="745792"/>
              <a:chExt cx="3014929" cy="523220"/>
            </a:xfrm>
          </p:grpSpPr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09B8ADF2-A12C-CF08-8500-5B85D60914E8}"/>
                  </a:ext>
                </a:extLst>
              </p:cNvPr>
              <p:cNvSpPr txBox="1"/>
              <p:nvPr/>
            </p:nvSpPr>
            <p:spPr>
              <a:xfrm>
                <a:off x="9134576" y="745792"/>
                <a:ext cx="25604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it-IT" sz="1400" b="1" i="0" dirty="0">
                    <a:solidFill>
                      <a:schemeClr val="tx2"/>
                    </a:solidFill>
                    <a:effectLst/>
                  </a:rPr>
                  <a:t>Bando Tecnologie Strategiche (STEP)</a:t>
                </a:r>
              </a:p>
            </p:txBody>
          </p:sp>
          <p:pic>
            <p:nvPicPr>
              <p:cNvPr id="47" name="Immagine 46">
                <a:extLst>
                  <a:ext uri="{FF2B5EF4-FFF2-40B4-BE49-F238E27FC236}">
                    <a16:creationId xmlns:a16="http://schemas.microsoft.com/office/drawing/2014/main" id="{A217EB52-9DB4-EA6C-3384-76F9333FC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80048" y="769978"/>
                <a:ext cx="474848" cy="474848"/>
              </a:xfrm>
              <a:prstGeom prst="rect">
                <a:avLst/>
              </a:prstGeom>
            </p:spPr>
          </p:pic>
        </p:grpSp>
        <p:sp>
          <p:nvSpPr>
            <p:cNvPr id="1040" name="CasellaDiTesto 1039">
              <a:extLst>
                <a:ext uri="{FF2B5EF4-FFF2-40B4-BE49-F238E27FC236}">
                  <a16:creationId xmlns:a16="http://schemas.microsoft.com/office/drawing/2014/main" id="{DF5E8395-93C3-7EF7-0BDF-581BDDC89A08}"/>
                </a:ext>
              </a:extLst>
            </p:cNvPr>
            <p:cNvSpPr txBox="1"/>
            <p:nvPr/>
          </p:nvSpPr>
          <p:spPr>
            <a:xfrm>
              <a:off x="2233586" y="3652912"/>
              <a:ext cx="28577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accent3"/>
                  </a:solidFill>
                </a:rPr>
                <a:t>Tavolo AI</a:t>
              </a:r>
            </a:p>
          </p:txBody>
        </p:sp>
      </p:grpSp>
      <p:sp>
        <p:nvSpPr>
          <p:cNvPr id="1042" name="CasellaDiTesto 1041">
            <a:extLst>
              <a:ext uri="{FF2B5EF4-FFF2-40B4-BE49-F238E27FC236}">
                <a16:creationId xmlns:a16="http://schemas.microsoft.com/office/drawing/2014/main" id="{3ABD86DC-D5EF-52DB-085C-F6115B2ACA44}"/>
              </a:ext>
            </a:extLst>
          </p:cNvPr>
          <p:cNvSpPr txBox="1"/>
          <p:nvPr/>
        </p:nvSpPr>
        <p:spPr>
          <a:xfrm>
            <a:off x="8942290" y="2514247"/>
            <a:ext cx="33455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3"/>
                </a:solidFill>
              </a:rPr>
              <a:t>Comitati Etici Territoriali</a:t>
            </a:r>
          </a:p>
        </p:txBody>
      </p:sp>
      <p:grpSp>
        <p:nvGrpSpPr>
          <p:cNvPr id="1054" name="Gruppo 1053">
            <a:extLst>
              <a:ext uri="{FF2B5EF4-FFF2-40B4-BE49-F238E27FC236}">
                <a16:creationId xmlns:a16="http://schemas.microsoft.com/office/drawing/2014/main" id="{27F9B367-9D80-C551-E0C3-6624DB3E68C2}"/>
              </a:ext>
            </a:extLst>
          </p:cNvPr>
          <p:cNvGrpSpPr/>
          <p:nvPr/>
        </p:nvGrpSpPr>
        <p:grpSpPr>
          <a:xfrm>
            <a:off x="594680" y="3227162"/>
            <a:ext cx="1821574" cy="2294692"/>
            <a:chOff x="378125" y="3652912"/>
            <a:chExt cx="1821574" cy="2294692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9C5F661A-AA00-CD8B-006E-E97E0A6A627D}"/>
                </a:ext>
              </a:extLst>
            </p:cNvPr>
            <p:cNvSpPr txBox="1"/>
            <p:nvPr/>
          </p:nvSpPr>
          <p:spPr>
            <a:xfrm>
              <a:off x="378125" y="4955794"/>
              <a:ext cx="1821574" cy="991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it-IT" sz="1100" dirty="0"/>
                <a:t>Contributo nella definizione della Strategia di Specializzazione Intelligente (S3) di Regione Lombardia </a:t>
              </a:r>
              <a:endParaRPr lang="it-IT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76DC4D80-DB8C-716B-934F-403524E7042D}"/>
                </a:ext>
              </a:extLst>
            </p:cNvPr>
            <p:cNvGrpSpPr/>
            <p:nvPr/>
          </p:nvGrpSpPr>
          <p:grpSpPr>
            <a:xfrm>
              <a:off x="378125" y="4197311"/>
              <a:ext cx="1432117" cy="654867"/>
              <a:chOff x="7308250" y="3904234"/>
              <a:chExt cx="1432117" cy="654867"/>
            </a:xfrm>
          </p:grpSpPr>
          <p:pic>
            <p:nvPicPr>
              <p:cNvPr id="51" name="Immagine 50">
                <a:extLst>
                  <a:ext uri="{FF2B5EF4-FFF2-40B4-BE49-F238E27FC236}">
                    <a16:creationId xmlns:a16="http://schemas.microsoft.com/office/drawing/2014/main" id="{753F9CA3-5442-7E22-3484-FF29F492C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8250" y="3994243"/>
                <a:ext cx="474848" cy="474848"/>
              </a:xfrm>
              <a:prstGeom prst="rect">
                <a:avLst/>
              </a:prstGeom>
            </p:spPr>
          </p:pic>
          <p:pic>
            <p:nvPicPr>
              <p:cNvPr id="52" name="Immagine 51">
                <a:extLst>
                  <a:ext uri="{FF2B5EF4-FFF2-40B4-BE49-F238E27FC236}">
                    <a16:creationId xmlns:a16="http://schemas.microsoft.com/office/drawing/2014/main" id="{15F635F0-57AD-A386-88D7-96DEC6BAF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32692" t="1102" r="9922" b="-561"/>
              <a:stretch/>
            </p:blipFill>
            <p:spPr>
              <a:xfrm>
                <a:off x="7764276" y="3904234"/>
                <a:ext cx="976091" cy="654867"/>
              </a:xfrm>
              <a:prstGeom prst="rect">
                <a:avLst/>
              </a:prstGeom>
            </p:spPr>
          </p:pic>
        </p:grpSp>
        <p:sp>
          <p:nvSpPr>
            <p:cNvPr id="1052" name="CasellaDiTesto 1051">
              <a:extLst>
                <a:ext uri="{FF2B5EF4-FFF2-40B4-BE49-F238E27FC236}">
                  <a16:creationId xmlns:a16="http://schemas.microsoft.com/office/drawing/2014/main" id="{862FB48C-E85A-D6FC-031B-8C1DE6DE9E1E}"/>
                </a:ext>
              </a:extLst>
            </p:cNvPr>
            <p:cNvSpPr txBox="1"/>
            <p:nvPr/>
          </p:nvSpPr>
          <p:spPr>
            <a:xfrm>
              <a:off x="378125" y="3652912"/>
              <a:ext cx="1425341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accent3"/>
                  </a:solidFill>
                  <a:sym typeface="Wingdings" panose="05000000000000000000" pitchFamily="2" charset="2"/>
                </a:rPr>
                <a:t>Cabina di Regia</a:t>
              </a:r>
              <a:r>
                <a:rPr lang="it-IT" sz="1600" b="1" dirty="0">
                  <a:solidFill>
                    <a:schemeClr val="accent3"/>
                  </a:solidFill>
                </a:rPr>
                <a:t> CTL</a:t>
              </a:r>
            </a:p>
            <a:p>
              <a:r>
                <a:rPr lang="it-IT" sz="1600" b="1" dirty="0">
                  <a:solidFill>
                    <a:schemeClr val="accent3"/>
                  </a:solidFill>
                </a:rPr>
                <a:t> </a:t>
              </a:r>
            </a:p>
          </p:txBody>
        </p:sp>
      </p:grpSp>
      <p:sp>
        <p:nvSpPr>
          <p:cNvPr id="1063" name="CasellaDiTesto 1062">
            <a:extLst>
              <a:ext uri="{FF2B5EF4-FFF2-40B4-BE49-F238E27FC236}">
                <a16:creationId xmlns:a16="http://schemas.microsoft.com/office/drawing/2014/main" id="{36A619B0-BA5A-DDC2-1FFE-06ADE7C88337}"/>
              </a:ext>
            </a:extLst>
          </p:cNvPr>
          <p:cNvSpPr txBox="1"/>
          <p:nvPr/>
        </p:nvSpPr>
        <p:spPr>
          <a:xfrm>
            <a:off x="7844262" y="5215992"/>
            <a:ext cx="2824544" cy="629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100" dirty="0"/>
              <a:t>Ricognizione fra gli associati su attuali barriere allo sviluppo della filiera farmaceutica in Italia e in Lombardia</a:t>
            </a:r>
          </a:p>
        </p:txBody>
      </p:sp>
      <p:sp>
        <p:nvSpPr>
          <p:cNvPr id="1064" name="CasellaDiTesto 1063">
            <a:extLst>
              <a:ext uri="{FF2B5EF4-FFF2-40B4-BE49-F238E27FC236}">
                <a16:creationId xmlns:a16="http://schemas.microsoft.com/office/drawing/2014/main" id="{EB4B8044-B25A-932B-3A2E-F110B78A5741}"/>
              </a:ext>
            </a:extLst>
          </p:cNvPr>
          <p:cNvSpPr txBox="1"/>
          <p:nvPr/>
        </p:nvSpPr>
        <p:spPr>
          <a:xfrm>
            <a:off x="8912232" y="3310446"/>
            <a:ext cx="2582725" cy="594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chemeClr val="accent3"/>
                </a:solidFill>
              </a:rPr>
              <a:t>Tavolo su Health Data Policy &amp; Governance</a:t>
            </a:r>
          </a:p>
        </p:txBody>
      </p:sp>
      <p:sp>
        <p:nvSpPr>
          <p:cNvPr id="1071" name="CasellaDiTesto 1070">
            <a:extLst>
              <a:ext uri="{FF2B5EF4-FFF2-40B4-BE49-F238E27FC236}">
                <a16:creationId xmlns:a16="http://schemas.microsoft.com/office/drawing/2014/main" id="{1ABC0C16-F865-6D68-CFAD-20B05BD24F4E}"/>
              </a:ext>
            </a:extLst>
          </p:cNvPr>
          <p:cNvSpPr txBox="1"/>
          <p:nvPr/>
        </p:nvSpPr>
        <p:spPr>
          <a:xfrm>
            <a:off x="8922134" y="3867966"/>
            <a:ext cx="282454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100" dirty="0"/>
              <a:t>Integrazione del «Manifesto finalizzato alla messa a punto di linee guida su health data policy &amp; governance»</a:t>
            </a:r>
            <a:endParaRPr lang="it-IT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46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AF8F8-C459-609B-BC6D-5D5E5BCB5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41F6D532-D384-8346-16A6-F0D566F18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8284" y="194661"/>
            <a:ext cx="739235" cy="739235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9EE38EDE-CECA-F074-C79A-D8C54840A629}"/>
              </a:ext>
            </a:extLst>
          </p:cNvPr>
          <p:cNvGrpSpPr/>
          <p:nvPr/>
        </p:nvGrpSpPr>
        <p:grpSpPr>
          <a:xfrm>
            <a:off x="5423620" y="2100763"/>
            <a:ext cx="4020283" cy="4020283"/>
            <a:chOff x="5866656" y="2410066"/>
            <a:chExt cx="3752811" cy="3752811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E0BE5E6D-9F9A-4611-B133-80517BD02C0A}"/>
                </a:ext>
              </a:extLst>
            </p:cNvPr>
            <p:cNvGrpSpPr/>
            <p:nvPr/>
          </p:nvGrpSpPr>
          <p:grpSpPr>
            <a:xfrm>
              <a:off x="5866656" y="2410066"/>
              <a:ext cx="3752811" cy="3752811"/>
              <a:chOff x="-1750786" y="2375167"/>
              <a:chExt cx="2427197" cy="2427197"/>
            </a:xfrm>
          </p:grpSpPr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B588AA86-BDC5-614F-0C51-27614264D319}"/>
                  </a:ext>
                </a:extLst>
              </p:cNvPr>
              <p:cNvSpPr/>
              <p:nvPr/>
            </p:nvSpPr>
            <p:spPr>
              <a:xfrm>
                <a:off x="-1750786" y="2375167"/>
                <a:ext cx="2427197" cy="24271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 dirty="0"/>
              </a:p>
            </p:txBody>
          </p:sp>
          <p:sp>
            <p:nvSpPr>
              <p:cNvPr id="21" name="Cerchio vuoto 20">
                <a:extLst>
                  <a:ext uri="{FF2B5EF4-FFF2-40B4-BE49-F238E27FC236}">
                    <a16:creationId xmlns:a16="http://schemas.microsoft.com/office/drawing/2014/main" id="{FBF38996-2153-CD3D-F176-5B16A3A9E19F}"/>
                  </a:ext>
                </a:extLst>
              </p:cNvPr>
              <p:cNvSpPr/>
              <p:nvPr/>
            </p:nvSpPr>
            <p:spPr>
              <a:xfrm>
                <a:off x="-1657983" y="2375168"/>
                <a:ext cx="2334393" cy="2334392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 dirty="0"/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B998CBB6-EB88-0411-3528-F918D8A7657F}"/>
                </a:ext>
              </a:extLst>
            </p:cNvPr>
            <p:cNvGrpSpPr/>
            <p:nvPr/>
          </p:nvGrpSpPr>
          <p:grpSpPr>
            <a:xfrm>
              <a:off x="6813638" y="3345023"/>
              <a:ext cx="2360547" cy="1869912"/>
              <a:chOff x="4244790" y="2478623"/>
              <a:chExt cx="2360547" cy="1869912"/>
            </a:xfrm>
          </p:grpSpPr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219537F-61D2-567A-AAB1-BACCC04D19EB}"/>
                  </a:ext>
                </a:extLst>
              </p:cNvPr>
              <p:cNvSpPr txBox="1"/>
              <p:nvPr/>
            </p:nvSpPr>
            <p:spPr>
              <a:xfrm>
                <a:off x="4244791" y="2478623"/>
                <a:ext cx="2105356" cy="515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575"/>
                  </a:lnSpc>
                </a:pPr>
                <a:r>
                  <a:rPr lang="it-IT" b="1" dirty="0">
                    <a:solidFill>
                      <a:schemeClr val="tx2"/>
                    </a:solidFill>
                  </a:rPr>
                  <a:t>Art 110 bis Codice della Privacy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8BFB954B-F9C8-0691-1C3A-ED159D34E4CD}"/>
                  </a:ext>
                </a:extLst>
              </p:cNvPr>
              <p:cNvSpPr txBox="1"/>
              <p:nvPr/>
            </p:nvSpPr>
            <p:spPr>
              <a:xfrm>
                <a:off x="4244790" y="3077290"/>
                <a:ext cx="2360547" cy="12712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it-IT" sz="1200" dirty="0"/>
                  <a:t>Semplificazione dell’autorizzazione all’avvio degli studi di ricerca osservazionale, grazie al superamento dell’art 110 bis (emendamenti al DL PNRR 44.4 e 44.5)</a:t>
                </a:r>
                <a:endParaRPr lang="it-IT" sz="12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itolo 2">
            <a:extLst>
              <a:ext uri="{FF2B5EF4-FFF2-40B4-BE49-F238E27FC236}">
                <a16:creationId xmlns:a16="http://schemas.microsoft.com/office/drawing/2014/main" id="{C03BE940-361D-96D7-1D51-453A860E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AZIONI DI ADVOCACY 2023-2025</a:t>
            </a:r>
          </a:p>
        </p:txBody>
      </p:sp>
      <p:grpSp>
        <p:nvGrpSpPr>
          <p:cNvPr id="1062" name="Gruppo 1061">
            <a:extLst>
              <a:ext uri="{FF2B5EF4-FFF2-40B4-BE49-F238E27FC236}">
                <a16:creationId xmlns:a16="http://schemas.microsoft.com/office/drawing/2014/main" id="{9C215721-5615-713B-7A25-7E43CD769047}"/>
              </a:ext>
            </a:extLst>
          </p:cNvPr>
          <p:cNvGrpSpPr/>
          <p:nvPr/>
        </p:nvGrpSpPr>
        <p:grpSpPr>
          <a:xfrm>
            <a:off x="0" y="829827"/>
            <a:ext cx="9662868" cy="977167"/>
            <a:chOff x="0" y="863652"/>
            <a:chExt cx="9662868" cy="977167"/>
          </a:xfrm>
        </p:grpSpPr>
        <p:sp>
          <p:nvSpPr>
            <p:cNvPr id="30" name="Freccia a pentagono 29">
              <a:extLst>
                <a:ext uri="{FF2B5EF4-FFF2-40B4-BE49-F238E27FC236}">
                  <a16:creationId xmlns:a16="http://schemas.microsoft.com/office/drawing/2014/main" id="{11BA9868-CC64-C88D-25D3-03ACC057CB6A}"/>
                </a:ext>
              </a:extLst>
            </p:cNvPr>
            <p:cNvSpPr/>
            <p:nvPr/>
          </p:nvSpPr>
          <p:spPr>
            <a:xfrm>
              <a:off x="0" y="863652"/>
              <a:ext cx="9269073" cy="977167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it-IT" sz="1800" b="1" dirty="0">
                  <a:latin typeface="+mj-lt"/>
                </a:rPr>
                <a:t>Risultati conseguiti grazie ad </a:t>
              </a:r>
              <a:r>
                <a:rPr lang="it-IT" b="1" dirty="0">
                  <a:latin typeface="+mj-lt"/>
                </a:rPr>
                <a:t>a</a:t>
              </a:r>
              <a:r>
                <a:rPr lang="it-IT" sz="1800" b="1" dirty="0">
                  <a:latin typeface="+mj-lt"/>
                </a:rPr>
                <a:t>zioni di advocacy a livello nazionale</a:t>
              </a:r>
            </a:p>
          </p:txBody>
        </p:sp>
        <p:sp>
          <p:nvSpPr>
            <p:cNvPr id="32" name="Ovale 31">
              <a:extLst>
                <a:ext uri="{FF2B5EF4-FFF2-40B4-BE49-F238E27FC236}">
                  <a16:creationId xmlns:a16="http://schemas.microsoft.com/office/drawing/2014/main" id="{670F214C-66FA-FA3C-A1DF-E268F4AF3E9F}"/>
                </a:ext>
              </a:extLst>
            </p:cNvPr>
            <p:cNvSpPr/>
            <p:nvPr/>
          </p:nvSpPr>
          <p:spPr>
            <a:xfrm>
              <a:off x="8875278" y="940123"/>
              <a:ext cx="787590" cy="7875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</p:grpSp>
      <p:pic>
        <p:nvPicPr>
          <p:cNvPr id="2" name="Picture 2" descr="Vector de íconos del mapa de Italia | Vector Premium">
            <a:extLst>
              <a:ext uri="{FF2B5EF4-FFF2-40B4-BE49-F238E27FC236}">
                <a16:creationId xmlns:a16="http://schemas.microsoft.com/office/drawing/2014/main" id="{FEFB3D04-FC32-BE60-45AC-34C2DF21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1150" y1="59265" x2="31150" y2="59265"/>
                        <a14:foregroundMark x1="31789" y1="57348" x2="27796" y2="58626"/>
                        <a14:foregroundMark x1="27636" y1="59904" x2="27636" y2="59904"/>
                        <a14:foregroundMark x1="28594" y1="59744" x2="28914" y2="62939"/>
                        <a14:foregroundMark x1="27316" y1="58147" x2="28435" y2="60703"/>
                        <a14:foregroundMark x1="33706" y1="58626" x2="33706" y2="58626"/>
                        <a14:foregroundMark x1="34505" y1="58307" x2="34505" y2="58307"/>
                        <a14:foregroundMark x1="33866" y1="58147" x2="33866" y2="58147"/>
                        <a14:foregroundMark x1="33227" y1="57508" x2="32109" y2="59425"/>
                        <a14:foregroundMark x1="29393" y1="63259" x2="30351" y2="63738"/>
                        <a14:foregroundMark x1="37700" y1="44249" x2="37700" y2="44249"/>
                        <a14:foregroundMark x1="38019" y1="43770" x2="37715" y2="43770"/>
                        <a14:foregroundMark x1="37680" y1="43824" x2="38658" y2="43291"/>
                        <a14:backgroundMark x1="36646" y1="44778" x2="36102" y2="45367"/>
                        <a14:backgroundMark x1="27404" y1="63089" x2="26997" y2="63419"/>
                        <a14:backgroundMark x1="26997" y1="63419" x2="27040" y2="63126"/>
                        <a14:backgroundMark x1="37380" y1="43291" x2="38019" y2="43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587" y="969886"/>
            <a:ext cx="690880" cy="6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719E9BFE-48B3-3282-2FAF-26AD3B5AD0E3}"/>
              </a:ext>
            </a:extLst>
          </p:cNvPr>
          <p:cNvGrpSpPr/>
          <p:nvPr/>
        </p:nvGrpSpPr>
        <p:grpSpPr>
          <a:xfrm>
            <a:off x="2922927" y="1660766"/>
            <a:ext cx="3375530" cy="3324832"/>
            <a:chOff x="2870768" y="1806994"/>
            <a:chExt cx="3375530" cy="3324832"/>
          </a:xfrm>
        </p:grpSpPr>
        <p:grpSp>
          <p:nvGrpSpPr>
            <p:cNvPr id="1037" name="Gruppo 1036">
              <a:extLst>
                <a:ext uri="{FF2B5EF4-FFF2-40B4-BE49-F238E27FC236}">
                  <a16:creationId xmlns:a16="http://schemas.microsoft.com/office/drawing/2014/main" id="{CF644128-5DF8-95FF-70B5-A200A5C5CBCE}"/>
                </a:ext>
              </a:extLst>
            </p:cNvPr>
            <p:cNvGrpSpPr/>
            <p:nvPr/>
          </p:nvGrpSpPr>
          <p:grpSpPr>
            <a:xfrm>
              <a:off x="2870768" y="1806994"/>
              <a:ext cx="3375530" cy="3324832"/>
              <a:chOff x="-1588051" y="2454580"/>
              <a:chExt cx="2369987" cy="2334392"/>
            </a:xfrm>
          </p:grpSpPr>
          <p:sp>
            <p:nvSpPr>
              <p:cNvPr id="1029" name="Ovale 1028">
                <a:extLst>
                  <a:ext uri="{FF2B5EF4-FFF2-40B4-BE49-F238E27FC236}">
                    <a16:creationId xmlns:a16="http://schemas.microsoft.com/office/drawing/2014/main" id="{C8164A64-B2C0-5BDD-B19F-37851105FB02}"/>
                  </a:ext>
                </a:extLst>
              </p:cNvPr>
              <p:cNvSpPr/>
              <p:nvPr/>
            </p:nvSpPr>
            <p:spPr>
              <a:xfrm>
                <a:off x="-1492863" y="2484376"/>
                <a:ext cx="2274799" cy="227479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 dirty="0"/>
              </a:p>
            </p:txBody>
          </p:sp>
          <p:sp>
            <p:nvSpPr>
              <p:cNvPr id="1030" name="Cerchio vuoto 1029">
                <a:extLst>
                  <a:ext uri="{FF2B5EF4-FFF2-40B4-BE49-F238E27FC236}">
                    <a16:creationId xmlns:a16="http://schemas.microsoft.com/office/drawing/2014/main" id="{4C7A2094-D09E-549F-569D-7BF95DDBFF1C}"/>
                  </a:ext>
                </a:extLst>
              </p:cNvPr>
              <p:cNvSpPr/>
              <p:nvPr/>
            </p:nvSpPr>
            <p:spPr>
              <a:xfrm>
                <a:off x="-1588051" y="2454580"/>
                <a:ext cx="2334393" cy="2334392"/>
              </a:xfrm>
              <a:prstGeom prst="donut">
                <a:avLst>
                  <a:gd name="adj" fmla="val 2070"/>
                </a:avLst>
              </a:prstGeom>
              <a:ln/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b="1" dirty="0"/>
              </a:p>
            </p:txBody>
          </p:sp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CF0A678C-1957-9100-8F7F-7415AD9A4452}"/>
                </a:ext>
              </a:extLst>
            </p:cNvPr>
            <p:cNvGrpSpPr/>
            <p:nvPr/>
          </p:nvGrpSpPr>
          <p:grpSpPr>
            <a:xfrm>
              <a:off x="3484185" y="2611990"/>
              <a:ext cx="2330225" cy="1532037"/>
              <a:chOff x="4315915" y="2478623"/>
              <a:chExt cx="2242980" cy="1474676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F74C407E-F401-5253-658D-0AB5CD19E4A8}"/>
                  </a:ext>
                </a:extLst>
              </p:cNvPr>
              <p:cNvSpPr txBox="1"/>
              <p:nvPr/>
            </p:nvSpPr>
            <p:spPr>
              <a:xfrm>
                <a:off x="4315917" y="2478623"/>
                <a:ext cx="1716265" cy="515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1575"/>
                  </a:lnSpc>
                </a:pPr>
                <a:r>
                  <a:rPr lang="it-IT" b="1" dirty="0">
                    <a:solidFill>
                      <a:schemeClr val="tx2"/>
                    </a:solidFill>
                  </a:rPr>
                  <a:t>Emendamenti al DDL AI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0AC6F914-039E-0432-F951-6C9ED8012C5A}"/>
                  </a:ext>
                </a:extLst>
              </p:cNvPr>
              <p:cNvSpPr txBox="1"/>
              <p:nvPr/>
            </p:nvSpPr>
            <p:spPr>
              <a:xfrm>
                <a:off x="4315915" y="3077290"/>
                <a:ext cx="2242980" cy="876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it-IT" sz="1200" dirty="0"/>
                  <a:t>Emendamenti al DDL AI, per rendere fruibile l’utilizzo dei dati per finalità di ricerca anche ai privati profit (IRCCS)</a:t>
                </a:r>
                <a:endParaRPr lang="it-IT" sz="12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4328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834E9-7DF7-A39D-CB14-071D1D2AA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uppo 60">
            <a:extLst>
              <a:ext uri="{FF2B5EF4-FFF2-40B4-BE49-F238E27FC236}">
                <a16:creationId xmlns:a16="http://schemas.microsoft.com/office/drawing/2014/main" id="{A7091FFF-B428-FD61-A0F3-100B4E4DB287}"/>
              </a:ext>
            </a:extLst>
          </p:cNvPr>
          <p:cNvGrpSpPr/>
          <p:nvPr/>
        </p:nvGrpSpPr>
        <p:grpSpPr>
          <a:xfrm flipV="1">
            <a:off x="-1080436" y="1100042"/>
            <a:ext cx="14499509" cy="4697237"/>
            <a:chOff x="-298107" y="842922"/>
            <a:chExt cx="14390558" cy="4661941"/>
          </a:xfrm>
        </p:grpSpPr>
        <p:grpSp>
          <p:nvGrpSpPr>
            <p:cNvPr id="62" name="Gruppo 61">
              <a:extLst>
                <a:ext uri="{FF2B5EF4-FFF2-40B4-BE49-F238E27FC236}">
                  <a16:creationId xmlns:a16="http://schemas.microsoft.com/office/drawing/2014/main" id="{A8AD26C6-C477-7EB5-07B0-BBA911E5AC91}"/>
                </a:ext>
              </a:extLst>
            </p:cNvPr>
            <p:cNvGrpSpPr/>
            <p:nvPr/>
          </p:nvGrpSpPr>
          <p:grpSpPr>
            <a:xfrm>
              <a:off x="-102103" y="991708"/>
              <a:ext cx="13998550" cy="4364368"/>
              <a:chOff x="-865400" y="2073816"/>
              <a:chExt cx="7784273" cy="3079500"/>
            </a:xfrm>
            <a:solidFill>
              <a:schemeClr val="accent1"/>
            </a:solidFill>
          </p:grpSpPr>
          <p:sp>
            <p:nvSpPr>
              <p:cNvPr id="64" name="Freccia circolare a destra 63">
                <a:extLst>
                  <a:ext uri="{FF2B5EF4-FFF2-40B4-BE49-F238E27FC236}">
                    <a16:creationId xmlns:a16="http://schemas.microsoft.com/office/drawing/2014/main" id="{F2DE510C-8132-7F5E-C582-06B7F8664593}"/>
                  </a:ext>
                </a:extLst>
              </p:cNvPr>
              <p:cNvSpPr/>
              <p:nvPr/>
            </p:nvSpPr>
            <p:spPr>
              <a:xfrm rot="16200000">
                <a:off x="-578311" y="3346335"/>
                <a:ext cx="1519892" cy="2094070"/>
              </a:xfrm>
              <a:prstGeom prst="curvedRightArrow">
                <a:avLst>
                  <a:gd name="adj1" fmla="val 50000"/>
                  <a:gd name="adj2" fmla="val 43712"/>
                  <a:gd name="adj3" fmla="val 25000"/>
                </a:avLst>
              </a:prstGeom>
              <a:grpFill/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5" name="Gruppo 64">
                <a:extLst>
                  <a:ext uri="{FF2B5EF4-FFF2-40B4-BE49-F238E27FC236}">
                    <a16:creationId xmlns:a16="http://schemas.microsoft.com/office/drawing/2014/main" id="{2DEF0729-0D0D-8F87-8B6C-62150D2310A0}"/>
                  </a:ext>
                </a:extLst>
              </p:cNvPr>
              <p:cNvGrpSpPr/>
              <p:nvPr/>
            </p:nvGrpSpPr>
            <p:grpSpPr>
              <a:xfrm>
                <a:off x="273223" y="2093675"/>
                <a:ext cx="3607506" cy="3039785"/>
                <a:chOff x="-464499" y="2178483"/>
                <a:chExt cx="3607506" cy="3039785"/>
              </a:xfrm>
              <a:grpFill/>
            </p:grpSpPr>
            <p:sp>
              <p:nvSpPr>
                <p:cNvPr id="69" name="Freccia circolare a destra 68">
                  <a:extLst>
                    <a:ext uri="{FF2B5EF4-FFF2-40B4-BE49-F238E27FC236}">
                      <a16:creationId xmlns:a16="http://schemas.microsoft.com/office/drawing/2014/main" id="{A13D8631-7C30-E3E5-5F23-06BBA8194CD1}"/>
                    </a:ext>
                  </a:extLst>
                </p:cNvPr>
                <p:cNvSpPr/>
                <p:nvPr/>
              </p:nvSpPr>
              <p:spPr>
                <a:xfrm rot="5400000">
                  <a:off x="-177410" y="1891394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Freccia circolare a destra 69">
                  <a:extLst>
                    <a:ext uri="{FF2B5EF4-FFF2-40B4-BE49-F238E27FC236}">
                      <a16:creationId xmlns:a16="http://schemas.microsoft.com/office/drawing/2014/main" id="{31AC24F6-5904-7995-8CC4-DA6FE62450D7}"/>
                    </a:ext>
                  </a:extLst>
                </p:cNvPr>
                <p:cNvSpPr/>
                <p:nvPr/>
              </p:nvSpPr>
              <p:spPr>
                <a:xfrm rot="16200000">
                  <a:off x="1336026" y="3411287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6" name="Gruppo 65">
                <a:extLst>
                  <a:ext uri="{FF2B5EF4-FFF2-40B4-BE49-F238E27FC236}">
                    <a16:creationId xmlns:a16="http://schemas.microsoft.com/office/drawing/2014/main" id="{16386B74-16B3-A880-F707-051FAABD73D4}"/>
                  </a:ext>
                </a:extLst>
              </p:cNvPr>
              <p:cNvGrpSpPr/>
              <p:nvPr/>
            </p:nvGrpSpPr>
            <p:grpSpPr>
              <a:xfrm>
                <a:off x="3306555" y="2073816"/>
                <a:ext cx="3612318" cy="3013114"/>
                <a:chOff x="-271456" y="2178482"/>
                <a:chExt cx="3612318" cy="3013114"/>
              </a:xfrm>
              <a:grpFill/>
            </p:grpSpPr>
            <p:sp>
              <p:nvSpPr>
                <p:cNvPr id="67" name="Freccia circolare a destra 66">
                  <a:extLst>
                    <a:ext uri="{FF2B5EF4-FFF2-40B4-BE49-F238E27FC236}">
                      <a16:creationId xmlns:a16="http://schemas.microsoft.com/office/drawing/2014/main" id="{80C06828-58BA-63F6-3204-95C97D394173}"/>
                    </a:ext>
                  </a:extLst>
                </p:cNvPr>
                <p:cNvSpPr/>
                <p:nvPr/>
              </p:nvSpPr>
              <p:spPr>
                <a:xfrm rot="5400000">
                  <a:off x="15633" y="1891393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Freccia circolare a destra 67">
                  <a:extLst>
                    <a:ext uri="{FF2B5EF4-FFF2-40B4-BE49-F238E27FC236}">
                      <a16:creationId xmlns:a16="http://schemas.microsoft.com/office/drawing/2014/main" id="{F31D5E4E-8806-D567-B917-E0BB9C1E9156}"/>
                    </a:ext>
                  </a:extLst>
                </p:cNvPr>
                <p:cNvSpPr/>
                <p:nvPr/>
              </p:nvSpPr>
              <p:spPr>
                <a:xfrm rot="16200000">
                  <a:off x="1533881" y="3384615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63" name="Rettangolo 62">
              <a:extLst>
                <a:ext uri="{FF2B5EF4-FFF2-40B4-BE49-F238E27FC236}">
                  <a16:creationId xmlns:a16="http://schemas.microsoft.com/office/drawing/2014/main" id="{9EC003AE-7275-3B4D-3035-9718E709B6BD}"/>
                </a:ext>
              </a:extLst>
            </p:cNvPr>
            <p:cNvSpPr/>
            <p:nvPr/>
          </p:nvSpPr>
          <p:spPr>
            <a:xfrm>
              <a:off x="-298107" y="842922"/>
              <a:ext cx="14390558" cy="466194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2B0FE422-3ADD-43C0-D16A-339A816F4E78}"/>
              </a:ext>
            </a:extLst>
          </p:cNvPr>
          <p:cNvGrpSpPr/>
          <p:nvPr/>
        </p:nvGrpSpPr>
        <p:grpSpPr>
          <a:xfrm>
            <a:off x="-1485939" y="1060720"/>
            <a:ext cx="14302022" cy="4697237"/>
            <a:chOff x="-298107" y="842922"/>
            <a:chExt cx="14194554" cy="4661941"/>
          </a:xfrm>
        </p:grpSpPr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58B744E7-02C5-8518-1923-5250D8481F34}"/>
                </a:ext>
              </a:extLst>
            </p:cNvPr>
            <p:cNvGrpSpPr/>
            <p:nvPr/>
          </p:nvGrpSpPr>
          <p:grpSpPr>
            <a:xfrm>
              <a:off x="-102103" y="991708"/>
              <a:ext cx="13998550" cy="4364368"/>
              <a:chOff x="-865400" y="2073816"/>
              <a:chExt cx="7784273" cy="3079500"/>
            </a:xfrm>
            <a:solidFill>
              <a:schemeClr val="accent1"/>
            </a:solidFill>
          </p:grpSpPr>
          <p:sp>
            <p:nvSpPr>
              <p:cNvPr id="24" name="Freccia circolare a destra 23">
                <a:extLst>
                  <a:ext uri="{FF2B5EF4-FFF2-40B4-BE49-F238E27FC236}">
                    <a16:creationId xmlns:a16="http://schemas.microsoft.com/office/drawing/2014/main" id="{CA64BAE7-A374-3B11-ED48-1D4B17B3A358}"/>
                  </a:ext>
                </a:extLst>
              </p:cNvPr>
              <p:cNvSpPr/>
              <p:nvPr/>
            </p:nvSpPr>
            <p:spPr>
              <a:xfrm rot="16200000">
                <a:off x="-578311" y="3346335"/>
                <a:ext cx="1519892" cy="2094070"/>
              </a:xfrm>
              <a:prstGeom prst="curvedRightArrow">
                <a:avLst>
                  <a:gd name="adj1" fmla="val 50000"/>
                  <a:gd name="adj2" fmla="val 43712"/>
                  <a:gd name="adj3" fmla="val 25000"/>
                </a:avLst>
              </a:prstGeom>
              <a:grpFill/>
              <a:ln>
                <a:noFill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uppo 24">
                <a:extLst>
                  <a:ext uri="{FF2B5EF4-FFF2-40B4-BE49-F238E27FC236}">
                    <a16:creationId xmlns:a16="http://schemas.microsoft.com/office/drawing/2014/main" id="{483D198B-E57F-75E5-E859-7C6418845CEF}"/>
                  </a:ext>
                </a:extLst>
              </p:cNvPr>
              <p:cNvGrpSpPr/>
              <p:nvPr/>
            </p:nvGrpSpPr>
            <p:grpSpPr>
              <a:xfrm>
                <a:off x="273223" y="2093675"/>
                <a:ext cx="3607506" cy="3039785"/>
                <a:chOff x="-464499" y="2178483"/>
                <a:chExt cx="3607506" cy="3039785"/>
              </a:xfrm>
              <a:grpFill/>
            </p:grpSpPr>
            <p:sp>
              <p:nvSpPr>
                <p:cNvPr id="26" name="Freccia circolare a destra 25">
                  <a:extLst>
                    <a:ext uri="{FF2B5EF4-FFF2-40B4-BE49-F238E27FC236}">
                      <a16:creationId xmlns:a16="http://schemas.microsoft.com/office/drawing/2014/main" id="{6D8F0F3A-BEFB-ED8F-612E-4463DAF82EC7}"/>
                    </a:ext>
                  </a:extLst>
                </p:cNvPr>
                <p:cNvSpPr/>
                <p:nvPr/>
              </p:nvSpPr>
              <p:spPr>
                <a:xfrm rot="5400000">
                  <a:off x="-177410" y="1891394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Freccia circolare a destra 26">
                  <a:extLst>
                    <a:ext uri="{FF2B5EF4-FFF2-40B4-BE49-F238E27FC236}">
                      <a16:creationId xmlns:a16="http://schemas.microsoft.com/office/drawing/2014/main" id="{1E1A8EB3-068C-B8D8-6CD6-EE52D08F8CC8}"/>
                    </a:ext>
                  </a:extLst>
                </p:cNvPr>
                <p:cNvSpPr/>
                <p:nvPr/>
              </p:nvSpPr>
              <p:spPr>
                <a:xfrm rot="16200000">
                  <a:off x="1336026" y="3411287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58973105-75D4-FA1F-F841-0606B4000FAE}"/>
                  </a:ext>
                </a:extLst>
              </p:cNvPr>
              <p:cNvGrpSpPr/>
              <p:nvPr/>
            </p:nvGrpSpPr>
            <p:grpSpPr>
              <a:xfrm>
                <a:off x="3306555" y="2073816"/>
                <a:ext cx="3612318" cy="3013114"/>
                <a:chOff x="-271456" y="2178482"/>
                <a:chExt cx="3612318" cy="3013114"/>
              </a:xfrm>
              <a:grpFill/>
            </p:grpSpPr>
            <p:sp>
              <p:nvSpPr>
                <p:cNvPr id="29" name="Freccia circolare a destra 28">
                  <a:extLst>
                    <a:ext uri="{FF2B5EF4-FFF2-40B4-BE49-F238E27FC236}">
                      <a16:creationId xmlns:a16="http://schemas.microsoft.com/office/drawing/2014/main" id="{88C043C2-CD9F-AF0A-40A4-2A50E41781D3}"/>
                    </a:ext>
                  </a:extLst>
                </p:cNvPr>
                <p:cNvSpPr/>
                <p:nvPr/>
              </p:nvSpPr>
              <p:spPr>
                <a:xfrm rot="5400000">
                  <a:off x="15633" y="1891393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Freccia circolare a destra 29">
                  <a:extLst>
                    <a:ext uri="{FF2B5EF4-FFF2-40B4-BE49-F238E27FC236}">
                      <a16:creationId xmlns:a16="http://schemas.microsoft.com/office/drawing/2014/main" id="{1BD64FA5-D53C-A1C8-E994-19FDA6D82695}"/>
                    </a:ext>
                  </a:extLst>
                </p:cNvPr>
                <p:cNvSpPr/>
                <p:nvPr/>
              </p:nvSpPr>
              <p:spPr>
                <a:xfrm rot="16200000">
                  <a:off x="1533881" y="3384615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D683C557-B4A3-C253-9DBE-B5B2CD8E76A0}"/>
                </a:ext>
              </a:extLst>
            </p:cNvPr>
            <p:cNvSpPr/>
            <p:nvPr/>
          </p:nvSpPr>
          <p:spPr>
            <a:xfrm>
              <a:off x="-298107" y="842922"/>
              <a:ext cx="13578017" cy="4661941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1E7410CF-9F59-4997-7C49-14D0D738D524}"/>
              </a:ext>
            </a:extLst>
          </p:cNvPr>
          <p:cNvGrpSpPr/>
          <p:nvPr/>
        </p:nvGrpSpPr>
        <p:grpSpPr>
          <a:xfrm>
            <a:off x="3144451" y="2795871"/>
            <a:ext cx="7726775" cy="2367285"/>
            <a:chOff x="3144451" y="2795871"/>
            <a:chExt cx="7726775" cy="2367285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71191FF3-E200-D2A6-1379-D96D811619E8}"/>
                </a:ext>
              </a:extLst>
            </p:cNvPr>
            <p:cNvGrpSpPr/>
            <p:nvPr/>
          </p:nvGrpSpPr>
          <p:grpSpPr>
            <a:xfrm>
              <a:off x="8503941" y="2795871"/>
              <a:ext cx="2367285" cy="2367285"/>
              <a:chOff x="7464175" y="2347661"/>
              <a:chExt cx="2520000" cy="2520000"/>
            </a:xfrm>
          </p:grpSpPr>
          <p:sp>
            <p:nvSpPr>
              <p:cNvPr id="10" name="Ovale 9">
                <a:extLst>
                  <a:ext uri="{FF2B5EF4-FFF2-40B4-BE49-F238E27FC236}">
                    <a16:creationId xmlns:a16="http://schemas.microsoft.com/office/drawing/2014/main" id="{07832C27-6F55-5E20-118C-CAC21A7E5EFD}"/>
                  </a:ext>
                </a:extLst>
              </p:cNvPr>
              <p:cNvSpPr/>
              <p:nvPr/>
            </p:nvSpPr>
            <p:spPr>
              <a:xfrm rot="21596345">
                <a:off x="7464175" y="2347661"/>
                <a:ext cx="2520000" cy="2520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r>
                  <a:rPr lang="it-IT" sz="1600" b="1" dirty="0"/>
                  <a:t>DIGITAL HEALTH</a:t>
                </a:r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EE922B52-89BC-32FA-38DD-4194B061F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13800" y="2826404"/>
                <a:ext cx="620750" cy="620750"/>
              </a:xfrm>
              <a:prstGeom prst="rect">
                <a:avLst/>
              </a:prstGeom>
            </p:spPr>
          </p:pic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E33EF674-2F13-E59D-BCE5-D04DA75F97A6}"/>
                </a:ext>
              </a:extLst>
            </p:cNvPr>
            <p:cNvGrpSpPr/>
            <p:nvPr/>
          </p:nvGrpSpPr>
          <p:grpSpPr>
            <a:xfrm>
              <a:off x="3144451" y="2795871"/>
              <a:ext cx="2367285" cy="2367285"/>
              <a:chOff x="5057590" y="2253254"/>
              <a:chExt cx="2520000" cy="2520000"/>
            </a:xfrm>
          </p:grpSpPr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A5A7D462-44F7-D918-E899-39A121AE7BCB}"/>
                  </a:ext>
                </a:extLst>
              </p:cNvPr>
              <p:cNvSpPr/>
              <p:nvPr/>
            </p:nvSpPr>
            <p:spPr>
              <a:xfrm>
                <a:off x="5057590" y="2253254"/>
                <a:ext cx="2520000" cy="252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8DC64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r>
                  <a:rPr lang="it-IT" sz="1600" b="1" dirty="0"/>
                  <a:t>BIOBANCHE</a:t>
                </a:r>
              </a:p>
            </p:txBody>
          </p:sp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E38A3F34-8B6F-BFEA-E734-2A0D22897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7521" y="2758048"/>
                <a:ext cx="600139" cy="600139"/>
              </a:xfrm>
              <a:prstGeom prst="rect">
                <a:avLst/>
              </a:prstGeom>
            </p:spPr>
          </p:pic>
        </p:grpSp>
      </p:grpSp>
      <p:sp>
        <p:nvSpPr>
          <p:cNvPr id="80" name="Titolo 2">
            <a:extLst>
              <a:ext uri="{FF2B5EF4-FFF2-40B4-BE49-F238E27FC236}">
                <a16:creationId xmlns:a16="http://schemas.microsoft.com/office/drawing/2014/main" id="{385727DC-56F9-5ECE-B894-1AEC3CD6E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GRUPPI DI LAVORO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FCA5FE94-2C63-33B2-003B-0E99873EC482}"/>
              </a:ext>
            </a:extLst>
          </p:cNvPr>
          <p:cNvGrpSpPr/>
          <p:nvPr/>
        </p:nvGrpSpPr>
        <p:grpSpPr>
          <a:xfrm>
            <a:off x="528395" y="2115103"/>
            <a:ext cx="7710379" cy="2367285"/>
            <a:chOff x="528395" y="2115103"/>
            <a:chExt cx="7710379" cy="2367285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4D6EB3E9-C4B4-ADC7-7746-6BAC9A43726F}"/>
                </a:ext>
              </a:extLst>
            </p:cNvPr>
            <p:cNvGrpSpPr/>
            <p:nvPr/>
          </p:nvGrpSpPr>
          <p:grpSpPr>
            <a:xfrm>
              <a:off x="5871489" y="2115103"/>
              <a:ext cx="2367285" cy="2367285"/>
              <a:chOff x="1250102" y="3773151"/>
              <a:chExt cx="2367285" cy="2367285"/>
            </a:xfrm>
          </p:grpSpPr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551A8D14-57F5-E43A-1880-35E688C2513A}"/>
                  </a:ext>
                </a:extLst>
              </p:cNvPr>
              <p:cNvSpPr/>
              <p:nvPr/>
            </p:nvSpPr>
            <p:spPr>
              <a:xfrm rot="21596345">
                <a:off x="1250102" y="3773151"/>
                <a:ext cx="2367285" cy="236728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r>
                  <a:rPr lang="it-IT" sz="1600" b="1" dirty="0"/>
                  <a:t>RICERCA CLINICA</a:t>
                </a:r>
              </a:p>
            </p:txBody>
          </p:sp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46460EAE-EFCE-5BD2-4810-9D25CD027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8142" y="4116308"/>
                <a:ext cx="671205" cy="671205"/>
              </a:xfrm>
              <a:prstGeom prst="rect">
                <a:avLst/>
              </a:prstGeom>
            </p:spPr>
          </p:pic>
        </p:grp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41A7C0E3-9ECA-A3EA-528D-586C843F2451}"/>
                </a:ext>
              </a:extLst>
            </p:cNvPr>
            <p:cNvGrpSpPr/>
            <p:nvPr/>
          </p:nvGrpSpPr>
          <p:grpSpPr>
            <a:xfrm>
              <a:off x="528395" y="2115103"/>
              <a:ext cx="2367285" cy="2367285"/>
              <a:chOff x="8935829" y="2934848"/>
              <a:chExt cx="2367285" cy="2367285"/>
            </a:xfrm>
          </p:grpSpPr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228D24E4-5DD7-1752-E978-6DC59A43CEB9}"/>
                  </a:ext>
                </a:extLst>
              </p:cNvPr>
              <p:cNvSpPr/>
              <p:nvPr/>
            </p:nvSpPr>
            <p:spPr>
              <a:xfrm>
                <a:off x="8935829" y="2934848"/>
                <a:ext cx="2367285" cy="2367285"/>
              </a:xfrm>
              <a:prstGeom prst="ellipse">
                <a:avLst/>
              </a:prstGeom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endParaRPr lang="it-IT" sz="1600" dirty="0">
                  <a:latin typeface="Gotham Bold" panose="02000803030000020004"/>
                </a:endParaRPr>
              </a:p>
              <a:p>
                <a:pPr algn="ctr"/>
                <a:r>
                  <a:rPr lang="it-IT" sz="1600" b="1" dirty="0"/>
                  <a:t>TECHNOLOGY TRANSFER E GRANT OFFICE SUPPORT</a:t>
                </a:r>
              </a:p>
            </p:txBody>
          </p:sp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29E36626-3A36-6A93-3CCD-FE20FAA9C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54777" y="3279263"/>
                <a:ext cx="729390" cy="729390"/>
              </a:xfrm>
              <a:prstGeom prst="rect">
                <a:avLst/>
              </a:prstGeom>
            </p:spPr>
          </p:pic>
        </p:grpSp>
      </p:grpSp>
      <p:sp>
        <p:nvSpPr>
          <p:cNvPr id="40" name="Stella a 10 punte 39">
            <a:extLst>
              <a:ext uri="{FF2B5EF4-FFF2-40B4-BE49-F238E27FC236}">
                <a16:creationId xmlns:a16="http://schemas.microsoft.com/office/drawing/2014/main" id="{2F07AE54-2E12-38E7-2588-5CC375677EAF}"/>
              </a:ext>
            </a:extLst>
          </p:cNvPr>
          <p:cNvSpPr/>
          <p:nvPr/>
        </p:nvSpPr>
        <p:spPr>
          <a:xfrm>
            <a:off x="329780" y="2278505"/>
            <a:ext cx="692041" cy="692041"/>
          </a:xfrm>
          <a:prstGeom prst="star10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b="1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244480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DABE9-73FB-C893-E98E-F2726AC52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po 80">
            <a:extLst>
              <a:ext uri="{FF2B5EF4-FFF2-40B4-BE49-F238E27FC236}">
                <a16:creationId xmlns:a16="http://schemas.microsoft.com/office/drawing/2014/main" id="{04A158E0-8A04-8D88-F223-34B325FB2A96}"/>
              </a:ext>
            </a:extLst>
          </p:cNvPr>
          <p:cNvGrpSpPr/>
          <p:nvPr/>
        </p:nvGrpSpPr>
        <p:grpSpPr>
          <a:xfrm>
            <a:off x="-1485939" y="1060720"/>
            <a:ext cx="14905012" cy="4736559"/>
            <a:chOff x="-1488817" y="1201975"/>
            <a:chExt cx="14905012" cy="4736559"/>
          </a:xfrm>
        </p:grpSpPr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C4B7A537-BF77-A59B-B07D-4C8C05AD3160}"/>
                </a:ext>
              </a:extLst>
            </p:cNvPr>
            <p:cNvGrpSpPr/>
            <p:nvPr/>
          </p:nvGrpSpPr>
          <p:grpSpPr>
            <a:xfrm flipV="1">
              <a:off x="-1083314" y="1241297"/>
              <a:ext cx="14499509" cy="4697237"/>
              <a:chOff x="-298107" y="842922"/>
              <a:chExt cx="14390558" cy="4661941"/>
            </a:xfrm>
          </p:grpSpPr>
          <p:grpSp>
            <p:nvGrpSpPr>
              <p:cNvPr id="62" name="Gruppo 61">
                <a:extLst>
                  <a:ext uri="{FF2B5EF4-FFF2-40B4-BE49-F238E27FC236}">
                    <a16:creationId xmlns:a16="http://schemas.microsoft.com/office/drawing/2014/main" id="{01E38A27-A6D9-7732-D211-6DAD0410D191}"/>
                  </a:ext>
                </a:extLst>
              </p:cNvPr>
              <p:cNvGrpSpPr/>
              <p:nvPr/>
            </p:nvGrpSpPr>
            <p:grpSpPr>
              <a:xfrm>
                <a:off x="-102103" y="991708"/>
                <a:ext cx="13998550" cy="4364368"/>
                <a:chOff x="-865400" y="2073816"/>
                <a:chExt cx="7784273" cy="3079500"/>
              </a:xfrm>
              <a:solidFill>
                <a:schemeClr val="accent1"/>
              </a:solidFill>
            </p:grpSpPr>
            <p:sp>
              <p:nvSpPr>
                <p:cNvPr id="64" name="Freccia circolare a destra 63">
                  <a:extLst>
                    <a:ext uri="{FF2B5EF4-FFF2-40B4-BE49-F238E27FC236}">
                      <a16:creationId xmlns:a16="http://schemas.microsoft.com/office/drawing/2014/main" id="{FD029232-6BB0-E95B-39DF-22A1852E075C}"/>
                    </a:ext>
                  </a:extLst>
                </p:cNvPr>
                <p:cNvSpPr/>
                <p:nvPr/>
              </p:nvSpPr>
              <p:spPr>
                <a:xfrm rot="16200000">
                  <a:off x="-578311" y="3346335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5" name="Gruppo 64">
                  <a:extLst>
                    <a:ext uri="{FF2B5EF4-FFF2-40B4-BE49-F238E27FC236}">
                      <a16:creationId xmlns:a16="http://schemas.microsoft.com/office/drawing/2014/main" id="{CEC7CE8E-A36D-16FB-D6D6-C7005589C2F8}"/>
                    </a:ext>
                  </a:extLst>
                </p:cNvPr>
                <p:cNvGrpSpPr/>
                <p:nvPr/>
              </p:nvGrpSpPr>
              <p:grpSpPr>
                <a:xfrm>
                  <a:off x="273223" y="2093675"/>
                  <a:ext cx="3607506" cy="3039785"/>
                  <a:chOff x="-464499" y="2178483"/>
                  <a:chExt cx="3607506" cy="3039785"/>
                </a:xfrm>
                <a:grpFill/>
              </p:grpSpPr>
              <p:sp>
                <p:nvSpPr>
                  <p:cNvPr id="69" name="Freccia circolare a destra 68">
                    <a:extLst>
                      <a:ext uri="{FF2B5EF4-FFF2-40B4-BE49-F238E27FC236}">
                        <a16:creationId xmlns:a16="http://schemas.microsoft.com/office/drawing/2014/main" id="{3ABB1DE4-33C0-276A-B08F-EBD8FE5F0F7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77410" y="1891394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Freccia circolare a destra 69">
                    <a:extLst>
                      <a:ext uri="{FF2B5EF4-FFF2-40B4-BE49-F238E27FC236}">
                        <a16:creationId xmlns:a16="http://schemas.microsoft.com/office/drawing/2014/main" id="{8CCB011F-DD7E-2E56-7C90-C7E93EB3385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36026" y="3411287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6" name="Gruppo 65">
                  <a:extLst>
                    <a:ext uri="{FF2B5EF4-FFF2-40B4-BE49-F238E27FC236}">
                      <a16:creationId xmlns:a16="http://schemas.microsoft.com/office/drawing/2014/main" id="{C8816B2D-0FEA-CDE8-5CFA-21CECE5831DD}"/>
                    </a:ext>
                  </a:extLst>
                </p:cNvPr>
                <p:cNvGrpSpPr/>
                <p:nvPr/>
              </p:nvGrpSpPr>
              <p:grpSpPr>
                <a:xfrm>
                  <a:off x="3306555" y="2073816"/>
                  <a:ext cx="3612318" cy="3013114"/>
                  <a:chOff x="-271456" y="2178482"/>
                  <a:chExt cx="3612318" cy="3013114"/>
                </a:xfrm>
                <a:grpFill/>
              </p:grpSpPr>
              <p:sp>
                <p:nvSpPr>
                  <p:cNvPr id="67" name="Freccia circolare a destra 66">
                    <a:extLst>
                      <a:ext uri="{FF2B5EF4-FFF2-40B4-BE49-F238E27FC236}">
                        <a16:creationId xmlns:a16="http://schemas.microsoft.com/office/drawing/2014/main" id="{FE001142-36CD-5F2A-E826-E72720C3AF2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633" y="1891393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Freccia circolare a destra 67">
                    <a:extLst>
                      <a:ext uri="{FF2B5EF4-FFF2-40B4-BE49-F238E27FC236}">
                        <a16:creationId xmlns:a16="http://schemas.microsoft.com/office/drawing/2014/main" id="{7C7FC14A-18C4-2BAD-38F7-009AB2B10CC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533881" y="3384615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9AC2FE84-63C5-B7C4-1ED4-9A5189C606BE}"/>
                  </a:ext>
                </a:extLst>
              </p:cNvPr>
              <p:cNvSpPr/>
              <p:nvPr/>
            </p:nvSpPr>
            <p:spPr>
              <a:xfrm>
                <a:off x="-298107" y="842922"/>
                <a:ext cx="14390558" cy="466194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1BBAC769-C652-5577-0F3C-D3DA78B6EA85}"/>
                </a:ext>
              </a:extLst>
            </p:cNvPr>
            <p:cNvGrpSpPr/>
            <p:nvPr/>
          </p:nvGrpSpPr>
          <p:grpSpPr>
            <a:xfrm>
              <a:off x="-1488817" y="1201975"/>
              <a:ext cx="14302022" cy="4697237"/>
              <a:chOff x="-298107" y="842922"/>
              <a:chExt cx="14194554" cy="4661941"/>
            </a:xfrm>
          </p:grpSpPr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4B49311A-DB28-0C3B-B71E-396DD16D4E68}"/>
                  </a:ext>
                </a:extLst>
              </p:cNvPr>
              <p:cNvGrpSpPr/>
              <p:nvPr/>
            </p:nvGrpSpPr>
            <p:grpSpPr>
              <a:xfrm>
                <a:off x="-102103" y="991708"/>
                <a:ext cx="13998550" cy="4364368"/>
                <a:chOff x="-865400" y="2073816"/>
                <a:chExt cx="7784273" cy="3079500"/>
              </a:xfrm>
              <a:solidFill>
                <a:schemeClr val="accent1"/>
              </a:solidFill>
            </p:grpSpPr>
            <p:sp>
              <p:nvSpPr>
                <p:cNvPr id="24" name="Freccia circolare a destra 23">
                  <a:extLst>
                    <a:ext uri="{FF2B5EF4-FFF2-40B4-BE49-F238E27FC236}">
                      <a16:creationId xmlns:a16="http://schemas.microsoft.com/office/drawing/2014/main" id="{26CD9128-A095-9E7D-2FD4-64056EE39998}"/>
                    </a:ext>
                  </a:extLst>
                </p:cNvPr>
                <p:cNvSpPr/>
                <p:nvPr/>
              </p:nvSpPr>
              <p:spPr>
                <a:xfrm rot="16200000">
                  <a:off x="-578311" y="3346335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5" name="Gruppo 24">
                  <a:extLst>
                    <a:ext uri="{FF2B5EF4-FFF2-40B4-BE49-F238E27FC236}">
                      <a16:creationId xmlns:a16="http://schemas.microsoft.com/office/drawing/2014/main" id="{E425EE60-1992-C17F-68F9-C0E5F8A86D5E}"/>
                    </a:ext>
                  </a:extLst>
                </p:cNvPr>
                <p:cNvGrpSpPr/>
                <p:nvPr/>
              </p:nvGrpSpPr>
              <p:grpSpPr>
                <a:xfrm>
                  <a:off x="273223" y="2093675"/>
                  <a:ext cx="3607506" cy="3039785"/>
                  <a:chOff x="-464499" y="2178483"/>
                  <a:chExt cx="3607506" cy="3039785"/>
                </a:xfrm>
                <a:grpFill/>
              </p:grpSpPr>
              <p:sp>
                <p:nvSpPr>
                  <p:cNvPr id="26" name="Freccia circolare a destra 25">
                    <a:extLst>
                      <a:ext uri="{FF2B5EF4-FFF2-40B4-BE49-F238E27FC236}">
                        <a16:creationId xmlns:a16="http://schemas.microsoft.com/office/drawing/2014/main" id="{FD81B8BC-399A-E3DD-29D8-74E12A1645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77410" y="1891394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Freccia circolare a destra 26">
                    <a:extLst>
                      <a:ext uri="{FF2B5EF4-FFF2-40B4-BE49-F238E27FC236}">
                        <a16:creationId xmlns:a16="http://schemas.microsoft.com/office/drawing/2014/main" id="{F9B28840-F41F-2222-2B32-39A4CCDC57C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36026" y="3411287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8" name="Gruppo 27">
                  <a:extLst>
                    <a:ext uri="{FF2B5EF4-FFF2-40B4-BE49-F238E27FC236}">
                      <a16:creationId xmlns:a16="http://schemas.microsoft.com/office/drawing/2014/main" id="{60F3D7DA-4B68-89C7-06E9-839757EFB973}"/>
                    </a:ext>
                  </a:extLst>
                </p:cNvPr>
                <p:cNvGrpSpPr/>
                <p:nvPr/>
              </p:nvGrpSpPr>
              <p:grpSpPr>
                <a:xfrm>
                  <a:off x="3306555" y="2073816"/>
                  <a:ext cx="3612318" cy="3013114"/>
                  <a:chOff x="-271456" y="2178482"/>
                  <a:chExt cx="3612318" cy="3013114"/>
                </a:xfrm>
                <a:grpFill/>
              </p:grpSpPr>
              <p:sp>
                <p:nvSpPr>
                  <p:cNvPr id="29" name="Freccia circolare a destra 28">
                    <a:extLst>
                      <a:ext uri="{FF2B5EF4-FFF2-40B4-BE49-F238E27FC236}">
                        <a16:creationId xmlns:a16="http://schemas.microsoft.com/office/drawing/2014/main" id="{DF4F2542-640F-D2DC-BE72-DB170D1DB8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633" y="1891393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Freccia circolare a destra 29">
                    <a:extLst>
                      <a:ext uri="{FF2B5EF4-FFF2-40B4-BE49-F238E27FC236}">
                        <a16:creationId xmlns:a16="http://schemas.microsoft.com/office/drawing/2014/main" id="{244A4A46-B073-1BF3-0A4C-605F6DB8996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533881" y="3384615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F2242761-9C3E-88CA-D6D1-DCA91C5C1F29}"/>
                  </a:ext>
                </a:extLst>
              </p:cNvPr>
              <p:cNvSpPr/>
              <p:nvPr/>
            </p:nvSpPr>
            <p:spPr>
              <a:xfrm>
                <a:off x="-298107" y="842922"/>
                <a:ext cx="13578017" cy="466194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80" name="Titolo 2">
            <a:extLst>
              <a:ext uri="{FF2B5EF4-FFF2-40B4-BE49-F238E27FC236}">
                <a16:creationId xmlns:a16="http://schemas.microsoft.com/office/drawing/2014/main" id="{098182A4-216F-44E6-DF24-2B6C1D4F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GRUPPI DI LAVORO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8F7CC4C8-EFDF-C72C-43D7-D1BDABE08BFF}"/>
              </a:ext>
            </a:extLst>
          </p:cNvPr>
          <p:cNvGrpSpPr/>
          <p:nvPr/>
        </p:nvGrpSpPr>
        <p:grpSpPr>
          <a:xfrm>
            <a:off x="528395" y="2115103"/>
            <a:ext cx="2367285" cy="2367285"/>
            <a:chOff x="8935829" y="2934848"/>
            <a:chExt cx="2367285" cy="2367285"/>
          </a:xfrm>
        </p:grpSpPr>
        <p:sp>
          <p:nvSpPr>
            <p:cNvPr id="33" name="Ovale 32">
              <a:extLst>
                <a:ext uri="{FF2B5EF4-FFF2-40B4-BE49-F238E27FC236}">
                  <a16:creationId xmlns:a16="http://schemas.microsoft.com/office/drawing/2014/main" id="{44851CBE-2396-2C09-80E4-61572424319C}"/>
                </a:ext>
              </a:extLst>
            </p:cNvPr>
            <p:cNvSpPr/>
            <p:nvPr/>
          </p:nvSpPr>
          <p:spPr>
            <a:xfrm>
              <a:off x="8935829" y="2934848"/>
              <a:ext cx="2367285" cy="2367285"/>
            </a:xfrm>
            <a:prstGeom prst="ellips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latin typeface="Gotham Bold" panose="02000803030000020004"/>
              </a:endParaRPr>
            </a:p>
            <a:p>
              <a:pPr algn="ctr"/>
              <a:endParaRPr lang="it-IT" sz="1600" dirty="0">
                <a:latin typeface="Gotham Bold" panose="02000803030000020004"/>
              </a:endParaRPr>
            </a:p>
            <a:p>
              <a:pPr algn="ctr"/>
              <a:endParaRPr lang="it-IT" sz="1600" dirty="0">
                <a:latin typeface="Gotham Bold" panose="02000803030000020004"/>
              </a:endParaRPr>
            </a:p>
            <a:p>
              <a:pPr algn="ctr"/>
              <a:r>
                <a:rPr lang="it-IT" sz="1600" b="1" dirty="0"/>
                <a:t>TECHNOLOGY TRANSFER E GRANT OFFICE SUPPORT</a:t>
              </a:r>
            </a:p>
          </p:txBody>
        </p:sp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7AD07CF2-CA80-3757-4A1F-E2C91DDEE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4777" y="3279263"/>
              <a:ext cx="729390" cy="729390"/>
            </a:xfrm>
            <a:prstGeom prst="rect">
              <a:avLst/>
            </a:prstGeom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CD100C9B-9C34-5393-BA1F-8D38A53F55DE}"/>
              </a:ext>
            </a:extLst>
          </p:cNvPr>
          <p:cNvSpPr/>
          <p:nvPr/>
        </p:nvSpPr>
        <p:spPr>
          <a:xfrm>
            <a:off x="3316856" y="944044"/>
            <a:ext cx="7441619" cy="4930588"/>
          </a:xfrm>
          <a:prstGeom prst="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CF06E0-6140-CEEB-66C2-F2B70E03D269}"/>
              </a:ext>
            </a:extLst>
          </p:cNvPr>
          <p:cNvSpPr txBox="1"/>
          <p:nvPr/>
        </p:nvSpPr>
        <p:spPr>
          <a:xfrm>
            <a:off x="7974086" y="2148464"/>
            <a:ext cx="241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di IRCCS e aziende, con l’obiettivo di promuovere lo sviluppo di </a:t>
            </a:r>
            <a:r>
              <a:rPr lang="it-IT" sz="1200" b="1" dirty="0"/>
              <a:t>innovazione</a:t>
            </a:r>
            <a:r>
              <a:rPr lang="it-IT" sz="1200" dirty="0"/>
              <a:t> e il </a:t>
            </a:r>
            <a:r>
              <a:rPr lang="it-IT" sz="1200" b="1" dirty="0"/>
              <a:t>trasferimento tecnologico.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533C271-E18D-DE79-59F1-CC437B2CEF61}"/>
              </a:ext>
            </a:extLst>
          </p:cNvPr>
          <p:cNvGrpSpPr/>
          <p:nvPr/>
        </p:nvGrpSpPr>
        <p:grpSpPr>
          <a:xfrm>
            <a:off x="4246334" y="1614924"/>
            <a:ext cx="3551252" cy="1975681"/>
            <a:chOff x="4632678" y="1635782"/>
            <a:chExt cx="4250893" cy="2260589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C19B5449-67A1-401B-B9AA-F43FCB7CE2CD}"/>
                </a:ext>
              </a:extLst>
            </p:cNvPr>
            <p:cNvSpPr/>
            <p:nvPr/>
          </p:nvSpPr>
          <p:spPr>
            <a:xfrm>
              <a:off x="4632678" y="1635782"/>
              <a:ext cx="2260589" cy="2260589"/>
            </a:xfrm>
            <a:prstGeom prst="ellipse">
              <a:avLst/>
            </a:prstGeom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TECHNOLOGY TRANSFER OFFICERS</a:t>
              </a: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0BAA78D6-6945-4EA6-F1AA-894C6F338C9D}"/>
                </a:ext>
              </a:extLst>
            </p:cNvPr>
            <p:cNvSpPr/>
            <p:nvPr/>
          </p:nvSpPr>
          <p:spPr>
            <a:xfrm>
              <a:off x="6622982" y="1635782"/>
              <a:ext cx="2260589" cy="2260589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GRANT OFFICERS</a:t>
              </a:r>
            </a:p>
          </p:txBody>
        </p: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991ED403-5EFE-9C97-668A-988E0BAB0062}"/>
              </a:ext>
            </a:extLst>
          </p:cNvPr>
          <p:cNvGrpSpPr/>
          <p:nvPr/>
        </p:nvGrpSpPr>
        <p:grpSpPr>
          <a:xfrm>
            <a:off x="3594786" y="1221249"/>
            <a:ext cx="5051519" cy="276999"/>
            <a:chOff x="3682418" y="1221249"/>
            <a:chExt cx="5051519" cy="276999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4DA7D02D-5DE9-9BF8-0AFE-D01AAA2A71B8}"/>
                </a:ext>
              </a:extLst>
            </p:cNvPr>
            <p:cNvSpPr/>
            <p:nvPr/>
          </p:nvSpPr>
          <p:spPr>
            <a:xfrm>
              <a:off x="3682418" y="1232943"/>
              <a:ext cx="253611" cy="253611"/>
            </a:xfrm>
            <a:prstGeom prst="ellipse">
              <a:avLst/>
            </a:prstGeom>
            <a:solidFill>
              <a:srgbClr val="F7AE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14B7F4C-D802-27E5-CAE4-6D4E14144248}"/>
                </a:ext>
              </a:extLst>
            </p:cNvPr>
            <p:cNvSpPr txBox="1"/>
            <p:nvPr/>
          </p:nvSpPr>
          <p:spPr>
            <a:xfrm>
              <a:off x="3937629" y="1221249"/>
              <a:ext cx="4796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Costituzione di una </a:t>
              </a:r>
              <a:r>
                <a:rPr lang="it-IT" sz="1200" b="1" dirty="0"/>
                <a:t>nuova</a:t>
              </a:r>
              <a:r>
                <a:rPr lang="it-IT" sz="1200" dirty="0"/>
                <a:t> </a:t>
              </a:r>
              <a:r>
                <a:rPr lang="it-IT" sz="1200" b="1" dirty="0"/>
                <a:t>rete</a:t>
              </a:r>
              <a:r>
                <a:rPr lang="it-IT" sz="1200" dirty="0"/>
                <a:t> che riunisce:</a:t>
              </a:r>
            </a:p>
          </p:txBody>
        </p:sp>
      </p:grpSp>
      <p:cxnSp>
        <p:nvCxnSpPr>
          <p:cNvPr id="37" name="Connettore curvo 36">
            <a:extLst>
              <a:ext uri="{FF2B5EF4-FFF2-40B4-BE49-F238E27FC236}">
                <a16:creationId xmlns:a16="http://schemas.microsoft.com/office/drawing/2014/main" id="{C87EFE9C-2AE6-4076-4287-43D920E2DF0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8255990" y="3622740"/>
            <a:ext cx="548751" cy="62512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5C582183-D830-ED0C-30D4-9F2F799BB2BC}"/>
              </a:ext>
            </a:extLst>
          </p:cNvPr>
          <p:cNvSpPr txBox="1"/>
          <p:nvPr/>
        </p:nvSpPr>
        <p:spPr>
          <a:xfrm>
            <a:off x="7974086" y="3211435"/>
            <a:ext cx="233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Iniziale ricognizione delle esigenze, per avviare le attività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01FB89C-99C3-606D-C19B-3B8774221BF4}"/>
              </a:ext>
            </a:extLst>
          </p:cNvPr>
          <p:cNvSpPr txBox="1"/>
          <p:nvPr/>
        </p:nvSpPr>
        <p:spPr>
          <a:xfrm>
            <a:off x="6251464" y="3808959"/>
            <a:ext cx="2045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/>
            </a:lvl1pPr>
          </a:lstStyle>
          <a:p>
            <a:r>
              <a:rPr lang="it-IT" dirty="0"/>
              <a:t>Supporto ad hoc per scouting opportunità di finanziamento, consulenza preliminare sui bandi o creazione di partneriati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CED45BF8-20E1-A68C-9AF1-B35F3EA5CD1E}"/>
              </a:ext>
            </a:extLst>
          </p:cNvPr>
          <p:cNvGrpSpPr/>
          <p:nvPr/>
        </p:nvGrpSpPr>
        <p:grpSpPr>
          <a:xfrm>
            <a:off x="3742681" y="3808959"/>
            <a:ext cx="2279470" cy="1027600"/>
            <a:chOff x="3742681" y="4200445"/>
            <a:chExt cx="2279470" cy="1027600"/>
          </a:xfrm>
        </p:grpSpPr>
        <p:pic>
          <p:nvPicPr>
            <p:cNvPr id="39" name="Elemento grafico 38" descr="Muro di mattoni dell'edificio con riempimento a tinta unita">
              <a:extLst>
                <a:ext uri="{FF2B5EF4-FFF2-40B4-BE49-F238E27FC236}">
                  <a16:creationId xmlns:a16="http://schemas.microsoft.com/office/drawing/2014/main" id="{F549EC52-88D0-81B0-57E4-FF0E00EA2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42681" y="4200445"/>
              <a:ext cx="854871" cy="854871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569FC927-E640-D324-4A6E-0AE5E8D49448}"/>
                </a:ext>
              </a:extLst>
            </p:cNvPr>
            <p:cNvSpPr txBox="1"/>
            <p:nvPr/>
          </p:nvSpPr>
          <p:spPr>
            <a:xfrm>
              <a:off x="4502465" y="4212382"/>
              <a:ext cx="15196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Organizzazione di un’iniziativa pratica per avvicinare aziende e organismi di ricerca</a:t>
              </a:r>
            </a:p>
          </p:txBody>
        </p:sp>
      </p:grp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9BECF497-D832-27B9-D04D-0604FD0F42C1}"/>
              </a:ext>
            </a:extLst>
          </p:cNvPr>
          <p:cNvCxnSpPr/>
          <p:nvPr/>
        </p:nvCxnSpPr>
        <p:spPr>
          <a:xfrm>
            <a:off x="8842927" y="2979461"/>
            <a:ext cx="0" cy="231974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9" name="Stella a 10 punte 48">
            <a:extLst>
              <a:ext uri="{FF2B5EF4-FFF2-40B4-BE49-F238E27FC236}">
                <a16:creationId xmlns:a16="http://schemas.microsoft.com/office/drawing/2014/main" id="{DEE81B49-2276-653D-D9AE-D852E89C627A}"/>
              </a:ext>
            </a:extLst>
          </p:cNvPr>
          <p:cNvSpPr/>
          <p:nvPr/>
        </p:nvSpPr>
        <p:spPr>
          <a:xfrm>
            <a:off x="329780" y="2278505"/>
            <a:ext cx="692041" cy="692041"/>
          </a:xfrm>
          <a:prstGeom prst="star10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b="1" dirty="0"/>
              <a:t>NEW</a:t>
            </a:r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13FCEE5C-9F52-9D27-9317-17EEC7BB47CE}"/>
              </a:ext>
            </a:extLst>
          </p:cNvPr>
          <p:cNvGrpSpPr/>
          <p:nvPr/>
        </p:nvGrpSpPr>
        <p:grpSpPr>
          <a:xfrm>
            <a:off x="3594786" y="5228720"/>
            <a:ext cx="5051519" cy="471818"/>
            <a:chOff x="3594786" y="5271584"/>
            <a:chExt cx="5051519" cy="471818"/>
          </a:xfrm>
        </p:grpSpPr>
        <p:sp>
          <p:nvSpPr>
            <p:cNvPr id="52" name="Ovale 51">
              <a:extLst>
                <a:ext uri="{FF2B5EF4-FFF2-40B4-BE49-F238E27FC236}">
                  <a16:creationId xmlns:a16="http://schemas.microsoft.com/office/drawing/2014/main" id="{0940868F-4AE5-D598-FD20-3FFEC1D4B138}"/>
                </a:ext>
              </a:extLst>
            </p:cNvPr>
            <p:cNvSpPr/>
            <p:nvPr/>
          </p:nvSpPr>
          <p:spPr>
            <a:xfrm>
              <a:off x="3594786" y="5380688"/>
              <a:ext cx="253611" cy="253611"/>
            </a:xfrm>
            <a:prstGeom prst="ellipse">
              <a:avLst/>
            </a:prstGeom>
            <a:solidFill>
              <a:srgbClr val="F7AE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E5EBDABD-367D-6AB3-C708-9D024B5F402A}"/>
                </a:ext>
              </a:extLst>
            </p:cNvPr>
            <p:cNvSpPr txBox="1"/>
            <p:nvPr/>
          </p:nvSpPr>
          <p:spPr>
            <a:xfrm>
              <a:off x="3849997" y="5368994"/>
              <a:ext cx="4796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Siglato accordo di collaborazione con il network</a:t>
              </a:r>
            </a:p>
          </p:txBody>
        </p:sp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F5BA7386-1619-4374-1494-9A395F264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251" y="5271584"/>
              <a:ext cx="1489673" cy="47181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357158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2D767-5EB7-D27D-6952-145A95EA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uppo 80">
            <a:extLst>
              <a:ext uri="{FF2B5EF4-FFF2-40B4-BE49-F238E27FC236}">
                <a16:creationId xmlns:a16="http://schemas.microsoft.com/office/drawing/2014/main" id="{A16B1DAE-7623-64DA-668E-DBF423B703A3}"/>
              </a:ext>
            </a:extLst>
          </p:cNvPr>
          <p:cNvGrpSpPr/>
          <p:nvPr/>
        </p:nvGrpSpPr>
        <p:grpSpPr>
          <a:xfrm>
            <a:off x="-1485939" y="1060720"/>
            <a:ext cx="14905012" cy="4736559"/>
            <a:chOff x="-1488817" y="1201975"/>
            <a:chExt cx="14905012" cy="4736559"/>
          </a:xfrm>
        </p:grpSpPr>
        <p:grpSp>
          <p:nvGrpSpPr>
            <p:cNvPr id="61" name="Gruppo 60">
              <a:extLst>
                <a:ext uri="{FF2B5EF4-FFF2-40B4-BE49-F238E27FC236}">
                  <a16:creationId xmlns:a16="http://schemas.microsoft.com/office/drawing/2014/main" id="{B23113DF-E0A3-6CA1-20AD-06B817E1C677}"/>
                </a:ext>
              </a:extLst>
            </p:cNvPr>
            <p:cNvGrpSpPr/>
            <p:nvPr/>
          </p:nvGrpSpPr>
          <p:grpSpPr>
            <a:xfrm flipV="1">
              <a:off x="-1083314" y="1241297"/>
              <a:ext cx="14499509" cy="4697237"/>
              <a:chOff x="-298107" y="842922"/>
              <a:chExt cx="14390558" cy="4661941"/>
            </a:xfrm>
          </p:grpSpPr>
          <p:grpSp>
            <p:nvGrpSpPr>
              <p:cNvPr id="62" name="Gruppo 61">
                <a:extLst>
                  <a:ext uri="{FF2B5EF4-FFF2-40B4-BE49-F238E27FC236}">
                    <a16:creationId xmlns:a16="http://schemas.microsoft.com/office/drawing/2014/main" id="{CAF7E3AE-CCB5-F3E1-A2B5-B16F5F6AB6C0}"/>
                  </a:ext>
                </a:extLst>
              </p:cNvPr>
              <p:cNvGrpSpPr/>
              <p:nvPr/>
            </p:nvGrpSpPr>
            <p:grpSpPr>
              <a:xfrm>
                <a:off x="-102103" y="991708"/>
                <a:ext cx="13998550" cy="4364368"/>
                <a:chOff x="-865400" y="2073816"/>
                <a:chExt cx="7784273" cy="3079500"/>
              </a:xfrm>
              <a:solidFill>
                <a:schemeClr val="accent1"/>
              </a:solidFill>
            </p:grpSpPr>
            <p:sp>
              <p:nvSpPr>
                <p:cNvPr id="64" name="Freccia circolare a destra 63">
                  <a:extLst>
                    <a:ext uri="{FF2B5EF4-FFF2-40B4-BE49-F238E27FC236}">
                      <a16:creationId xmlns:a16="http://schemas.microsoft.com/office/drawing/2014/main" id="{D887F194-32F3-0313-3A0F-09802019204D}"/>
                    </a:ext>
                  </a:extLst>
                </p:cNvPr>
                <p:cNvSpPr/>
                <p:nvPr/>
              </p:nvSpPr>
              <p:spPr>
                <a:xfrm rot="16200000">
                  <a:off x="-578311" y="3346335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5" name="Gruppo 64">
                  <a:extLst>
                    <a:ext uri="{FF2B5EF4-FFF2-40B4-BE49-F238E27FC236}">
                      <a16:creationId xmlns:a16="http://schemas.microsoft.com/office/drawing/2014/main" id="{D0C50FB3-F2A7-071D-F1F0-FB90B09E9442}"/>
                    </a:ext>
                  </a:extLst>
                </p:cNvPr>
                <p:cNvGrpSpPr/>
                <p:nvPr/>
              </p:nvGrpSpPr>
              <p:grpSpPr>
                <a:xfrm>
                  <a:off x="273223" y="2093675"/>
                  <a:ext cx="3607506" cy="3039785"/>
                  <a:chOff x="-464499" y="2178483"/>
                  <a:chExt cx="3607506" cy="3039785"/>
                </a:xfrm>
                <a:grpFill/>
              </p:grpSpPr>
              <p:sp>
                <p:nvSpPr>
                  <p:cNvPr id="69" name="Freccia circolare a destra 68">
                    <a:extLst>
                      <a:ext uri="{FF2B5EF4-FFF2-40B4-BE49-F238E27FC236}">
                        <a16:creationId xmlns:a16="http://schemas.microsoft.com/office/drawing/2014/main" id="{A44E4CE8-349A-9191-D8A9-332EF63F145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77410" y="1891394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Freccia circolare a destra 69">
                    <a:extLst>
                      <a:ext uri="{FF2B5EF4-FFF2-40B4-BE49-F238E27FC236}">
                        <a16:creationId xmlns:a16="http://schemas.microsoft.com/office/drawing/2014/main" id="{3498B868-6DE4-7795-4FBC-EAB43B4584A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36026" y="3411287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66" name="Gruppo 65">
                  <a:extLst>
                    <a:ext uri="{FF2B5EF4-FFF2-40B4-BE49-F238E27FC236}">
                      <a16:creationId xmlns:a16="http://schemas.microsoft.com/office/drawing/2014/main" id="{CCD3B040-EC3C-6BD2-E7E7-4128BD0B31A6}"/>
                    </a:ext>
                  </a:extLst>
                </p:cNvPr>
                <p:cNvGrpSpPr/>
                <p:nvPr/>
              </p:nvGrpSpPr>
              <p:grpSpPr>
                <a:xfrm>
                  <a:off x="3306555" y="2073816"/>
                  <a:ext cx="3612318" cy="3013114"/>
                  <a:chOff x="-271456" y="2178482"/>
                  <a:chExt cx="3612318" cy="3013114"/>
                </a:xfrm>
                <a:grpFill/>
              </p:grpSpPr>
              <p:sp>
                <p:nvSpPr>
                  <p:cNvPr id="67" name="Freccia circolare a destra 66">
                    <a:extLst>
                      <a:ext uri="{FF2B5EF4-FFF2-40B4-BE49-F238E27FC236}">
                        <a16:creationId xmlns:a16="http://schemas.microsoft.com/office/drawing/2014/main" id="{6A5F8C5C-3445-5235-7A86-6DFB5F5AD77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633" y="1891393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Freccia circolare a destra 67">
                    <a:extLst>
                      <a:ext uri="{FF2B5EF4-FFF2-40B4-BE49-F238E27FC236}">
                        <a16:creationId xmlns:a16="http://schemas.microsoft.com/office/drawing/2014/main" id="{897629DC-25CD-F4F8-AF90-78A389D49BA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533881" y="3384615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ED151933-8F41-F544-CB72-0306A55474B6}"/>
                  </a:ext>
                </a:extLst>
              </p:cNvPr>
              <p:cNvSpPr/>
              <p:nvPr/>
            </p:nvSpPr>
            <p:spPr>
              <a:xfrm>
                <a:off x="-298107" y="842922"/>
                <a:ext cx="14390558" cy="466194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468B4BE9-526C-C688-B0D6-A47ED64B1E55}"/>
                </a:ext>
              </a:extLst>
            </p:cNvPr>
            <p:cNvGrpSpPr/>
            <p:nvPr/>
          </p:nvGrpSpPr>
          <p:grpSpPr>
            <a:xfrm>
              <a:off x="-1488817" y="1201975"/>
              <a:ext cx="14302022" cy="4697237"/>
              <a:chOff x="-298107" y="842922"/>
              <a:chExt cx="14194554" cy="4661941"/>
            </a:xfrm>
          </p:grpSpPr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9A0D5470-4F7C-BE91-0B91-9132537AE910}"/>
                  </a:ext>
                </a:extLst>
              </p:cNvPr>
              <p:cNvGrpSpPr/>
              <p:nvPr/>
            </p:nvGrpSpPr>
            <p:grpSpPr>
              <a:xfrm>
                <a:off x="-102103" y="991708"/>
                <a:ext cx="13998550" cy="4364368"/>
                <a:chOff x="-865400" y="2073816"/>
                <a:chExt cx="7784273" cy="3079500"/>
              </a:xfrm>
              <a:solidFill>
                <a:schemeClr val="accent1"/>
              </a:solidFill>
            </p:grpSpPr>
            <p:sp>
              <p:nvSpPr>
                <p:cNvPr id="24" name="Freccia circolare a destra 23">
                  <a:extLst>
                    <a:ext uri="{FF2B5EF4-FFF2-40B4-BE49-F238E27FC236}">
                      <a16:creationId xmlns:a16="http://schemas.microsoft.com/office/drawing/2014/main" id="{65AC3168-6394-F104-7678-3E888EDC0480}"/>
                    </a:ext>
                  </a:extLst>
                </p:cNvPr>
                <p:cNvSpPr/>
                <p:nvPr/>
              </p:nvSpPr>
              <p:spPr>
                <a:xfrm rot="16200000">
                  <a:off x="-578311" y="3346335"/>
                  <a:ext cx="1519892" cy="2094070"/>
                </a:xfrm>
                <a:prstGeom prst="curvedRightArrow">
                  <a:avLst>
                    <a:gd name="adj1" fmla="val 50000"/>
                    <a:gd name="adj2" fmla="val 43712"/>
                    <a:gd name="adj3" fmla="val 25000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5" name="Gruppo 24">
                  <a:extLst>
                    <a:ext uri="{FF2B5EF4-FFF2-40B4-BE49-F238E27FC236}">
                      <a16:creationId xmlns:a16="http://schemas.microsoft.com/office/drawing/2014/main" id="{CBB12413-41D9-4D4F-2235-163E95514D71}"/>
                    </a:ext>
                  </a:extLst>
                </p:cNvPr>
                <p:cNvGrpSpPr/>
                <p:nvPr/>
              </p:nvGrpSpPr>
              <p:grpSpPr>
                <a:xfrm>
                  <a:off x="273223" y="2093675"/>
                  <a:ext cx="3607506" cy="3039785"/>
                  <a:chOff x="-464499" y="2178483"/>
                  <a:chExt cx="3607506" cy="3039785"/>
                </a:xfrm>
                <a:grpFill/>
              </p:grpSpPr>
              <p:sp>
                <p:nvSpPr>
                  <p:cNvPr id="26" name="Freccia circolare a destra 25">
                    <a:extLst>
                      <a:ext uri="{FF2B5EF4-FFF2-40B4-BE49-F238E27FC236}">
                        <a16:creationId xmlns:a16="http://schemas.microsoft.com/office/drawing/2014/main" id="{9B9CCC06-3011-D5DC-584A-9617C90CDE7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-177410" y="1891394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Freccia circolare a destra 26">
                    <a:extLst>
                      <a:ext uri="{FF2B5EF4-FFF2-40B4-BE49-F238E27FC236}">
                        <a16:creationId xmlns:a16="http://schemas.microsoft.com/office/drawing/2014/main" id="{7D7F674A-6259-0FAE-AB9B-ED562B2C5DE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36026" y="3411287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8" name="Gruppo 27">
                  <a:extLst>
                    <a:ext uri="{FF2B5EF4-FFF2-40B4-BE49-F238E27FC236}">
                      <a16:creationId xmlns:a16="http://schemas.microsoft.com/office/drawing/2014/main" id="{375D60F8-0933-8C85-E186-0C8077C3032A}"/>
                    </a:ext>
                  </a:extLst>
                </p:cNvPr>
                <p:cNvGrpSpPr/>
                <p:nvPr/>
              </p:nvGrpSpPr>
              <p:grpSpPr>
                <a:xfrm>
                  <a:off x="3306555" y="2073816"/>
                  <a:ext cx="3612318" cy="3013114"/>
                  <a:chOff x="-271456" y="2178482"/>
                  <a:chExt cx="3612318" cy="3013114"/>
                </a:xfrm>
                <a:grpFill/>
              </p:grpSpPr>
              <p:sp>
                <p:nvSpPr>
                  <p:cNvPr id="29" name="Freccia circolare a destra 28">
                    <a:extLst>
                      <a:ext uri="{FF2B5EF4-FFF2-40B4-BE49-F238E27FC236}">
                        <a16:creationId xmlns:a16="http://schemas.microsoft.com/office/drawing/2014/main" id="{F92E4BC5-DF0D-DC89-1259-DA695B8AF9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5633" y="1891393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Freccia circolare a destra 29">
                    <a:extLst>
                      <a:ext uri="{FF2B5EF4-FFF2-40B4-BE49-F238E27FC236}">
                        <a16:creationId xmlns:a16="http://schemas.microsoft.com/office/drawing/2014/main" id="{9CEC7CE3-FA60-E211-9D05-D6E6C43957B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533881" y="3384615"/>
                    <a:ext cx="1519892" cy="2094070"/>
                  </a:xfrm>
                  <a:prstGeom prst="curvedRightArrow">
                    <a:avLst>
                      <a:gd name="adj1" fmla="val 50000"/>
                      <a:gd name="adj2" fmla="val 43712"/>
                      <a:gd name="adj3" fmla="val 25000"/>
                    </a:avLst>
                  </a:prstGeom>
                  <a:grpFill/>
                  <a:ln>
                    <a:noFill/>
                  </a:ln>
                </p:spPr>
                <p:style>
                  <a:lnRef idx="1">
                    <a:schemeClr val="accent5"/>
                  </a:lnRef>
                  <a:fillRef idx="3">
                    <a:schemeClr val="accent5"/>
                  </a:fillRef>
                  <a:effectRef idx="2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E0B215FA-BE04-AF27-CA52-45C9078106BA}"/>
                  </a:ext>
                </a:extLst>
              </p:cNvPr>
              <p:cNvSpPr/>
              <p:nvPr/>
            </p:nvSpPr>
            <p:spPr>
              <a:xfrm>
                <a:off x="-298107" y="842922"/>
                <a:ext cx="13578017" cy="466194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80" name="Titolo 2">
            <a:extLst>
              <a:ext uri="{FF2B5EF4-FFF2-40B4-BE49-F238E27FC236}">
                <a16:creationId xmlns:a16="http://schemas.microsoft.com/office/drawing/2014/main" id="{A77A50E6-FB18-8EFE-643F-6B6DBA65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GRUPPI DI LAVORO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2A14F15-BDF7-C558-E19E-B27958DBF4DA}"/>
              </a:ext>
            </a:extLst>
          </p:cNvPr>
          <p:cNvSpPr/>
          <p:nvPr/>
        </p:nvSpPr>
        <p:spPr>
          <a:xfrm>
            <a:off x="553454" y="915688"/>
            <a:ext cx="7441619" cy="4930588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FC4994E-ADF7-27F8-40D1-09D38271A63B}"/>
              </a:ext>
            </a:extLst>
          </p:cNvPr>
          <p:cNvSpPr/>
          <p:nvPr/>
        </p:nvSpPr>
        <p:spPr>
          <a:xfrm rot="21596345">
            <a:off x="8503941" y="2795871"/>
            <a:ext cx="2367285" cy="2367285"/>
          </a:xfrm>
          <a:prstGeom prst="ellipse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>
              <a:latin typeface="Gotham Bold" panose="02000803030000020004"/>
            </a:endParaRPr>
          </a:p>
          <a:p>
            <a:pPr algn="ctr"/>
            <a:endParaRPr lang="it-IT" sz="1600" dirty="0">
              <a:latin typeface="Gotham Bold" panose="02000803030000020004"/>
            </a:endParaRPr>
          </a:p>
          <a:p>
            <a:pPr algn="ctr"/>
            <a:r>
              <a:rPr lang="it-IT" sz="1600" b="1" dirty="0"/>
              <a:t>DIGITAL HEALTH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D4BC6C-0D9E-79D0-746A-66587C24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018" y="3245602"/>
            <a:ext cx="583132" cy="583132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95F2442-4344-98B4-829E-E8779DAE66A9}"/>
              </a:ext>
            </a:extLst>
          </p:cNvPr>
          <p:cNvGrpSpPr/>
          <p:nvPr/>
        </p:nvGrpSpPr>
        <p:grpSpPr>
          <a:xfrm>
            <a:off x="987797" y="1381763"/>
            <a:ext cx="4881226" cy="479482"/>
            <a:chOff x="987797" y="1381763"/>
            <a:chExt cx="4881226" cy="47948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1C74EB7F-A79D-AF0E-F355-F121569FD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6936" y="1381763"/>
              <a:ext cx="1902087" cy="452878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51FD7D3-AC0C-E925-18BB-62C44904139A}"/>
                </a:ext>
              </a:extLst>
            </p:cNvPr>
            <p:cNvSpPr txBox="1"/>
            <p:nvPr/>
          </p:nvSpPr>
          <p:spPr>
            <a:xfrm>
              <a:off x="1386631" y="1399580"/>
              <a:ext cx="2535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Promozione della </a:t>
              </a:r>
              <a:r>
                <a:rPr lang="it-IT" sz="1200" b="1" dirty="0"/>
                <a:t>digitalizzazione</a:t>
              </a:r>
              <a:r>
                <a:rPr lang="it-IT" sz="1200" dirty="0"/>
                <a:t> delle imprese con l’EDIH lombardo</a:t>
              </a:r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0B2000BD-1CAA-4213-C73C-69E49A2CDEE9}"/>
                </a:ext>
              </a:extLst>
            </p:cNvPr>
            <p:cNvSpPr/>
            <p:nvPr/>
          </p:nvSpPr>
          <p:spPr>
            <a:xfrm>
              <a:off x="987797" y="1534384"/>
              <a:ext cx="253611" cy="25361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9" name="Connettore curvo 38">
            <a:extLst>
              <a:ext uri="{FF2B5EF4-FFF2-40B4-BE49-F238E27FC236}">
                <a16:creationId xmlns:a16="http://schemas.microsoft.com/office/drawing/2014/main" id="{5652D04B-33F7-3A8B-162B-8FBA08091517}"/>
              </a:ext>
            </a:extLst>
          </p:cNvPr>
          <p:cNvCxnSpPr>
            <a:cxnSpLocks/>
            <a:stCxn id="44" idx="4"/>
          </p:cNvCxnSpPr>
          <p:nvPr/>
        </p:nvCxnSpPr>
        <p:spPr>
          <a:xfrm rot="16200000" flipH="1">
            <a:off x="1116713" y="2895522"/>
            <a:ext cx="1263310" cy="1267530"/>
          </a:xfrm>
          <a:prstGeom prst="curvedConnector2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Ovale 43">
            <a:extLst>
              <a:ext uri="{FF2B5EF4-FFF2-40B4-BE49-F238E27FC236}">
                <a16:creationId xmlns:a16="http://schemas.microsoft.com/office/drawing/2014/main" id="{A7DDD9CD-5511-EFB7-31F4-A4BF8ED85746}"/>
              </a:ext>
            </a:extLst>
          </p:cNvPr>
          <p:cNvSpPr/>
          <p:nvPr/>
        </p:nvSpPr>
        <p:spPr>
          <a:xfrm>
            <a:off x="987797" y="2644021"/>
            <a:ext cx="253611" cy="253611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14A988E-3329-BF3B-58C3-77673A1F655D}"/>
              </a:ext>
            </a:extLst>
          </p:cNvPr>
          <p:cNvSpPr txBox="1"/>
          <p:nvPr/>
        </p:nvSpPr>
        <p:spPr>
          <a:xfrm>
            <a:off x="3228015" y="2377185"/>
            <a:ext cx="1902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Ciclo di webinar </a:t>
            </a:r>
            <a:r>
              <a:rPr lang="it-IT" sz="1100" dirty="0"/>
              <a:t>su temi legati alla salute digitale, in collaborazione con Assolombarda</a:t>
            </a:r>
          </a:p>
        </p:txBody>
      </p:sp>
      <p:pic>
        <p:nvPicPr>
          <p:cNvPr id="1026" name="Picture 2" descr="Digital Health Revolution: dall’innovazione digitale alla nuova data governance regionale per la salute">
            <a:extLst>
              <a:ext uri="{FF2B5EF4-FFF2-40B4-BE49-F238E27FC236}">
                <a16:creationId xmlns:a16="http://schemas.microsoft.com/office/drawing/2014/main" id="{6E72C068-3BF9-CAFE-3E47-EAC8FEC1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99" y="3530554"/>
            <a:ext cx="1778252" cy="114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80CF654D-7352-CE18-AA48-843D85104D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046" b="40358"/>
          <a:stretch/>
        </p:blipFill>
        <p:spPr>
          <a:xfrm>
            <a:off x="1485960" y="2385415"/>
            <a:ext cx="1746846" cy="735340"/>
          </a:xfrm>
          <a:prstGeom prst="rect">
            <a:avLst/>
          </a:prstGeom>
        </p:spPr>
      </p:pic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2F97DF6B-CB35-88A9-0276-801529143D10}"/>
              </a:ext>
            </a:extLst>
          </p:cNvPr>
          <p:cNvSpPr txBox="1"/>
          <p:nvPr/>
        </p:nvSpPr>
        <p:spPr>
          <a:xfrm>
            <a:off x="3804182" y="3792571"/>
            <a:ext cx="19640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Evento</a:t>
            </a:r>
            <a:r>
              <a:rPr lang="it-IT" sz="1100" dirty="0"/>
              <a:t> </a:t>
            </a:r>
            <a:r>
              <a:rPr lang="it-IT" sz="1100" b="1" dirty="0"/>
              <a:t>conclusivo</a:t>
            </a:r>
            <a:r>
              <a:rPr lang="it-IT" sz="1100" dirty="0"/>
              <a:t> del percorso, con  presentazione del </a:t>
            </a:r>
            <a:r>
              <a:rPr lang="it-IT" sz="1100" b="1" dirty="0"/>
              <a:t>booklet di sintesi</a:t>
            </a:r>
            <a:r>
              <a:rPr lang="it-IT" sz="1100" dirty="0"/>
              <a:t> 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D44997CD-07EC-AA33-4D9F-189B4A4F5341}"/>
              </a:ext>
            </a:extLst>
          </p:cNvPr>
          <p:cNvSpPr txBox="1"/>
          <p:nvPr/>
        </p:nvSpPr>
        <p:spPr>
          <a:xfrm>
            <a:off x="3804182" y="4711696"/>
            <a:ext cx="15757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Workshop</a:t>
            </a:r>
            <a:r>
              <a:rPr lang="it-IT" sz="1100" dirty="0"/>
              <a:t> operativo per la definizione delle priorità d’intervento</a:t>
            </a:r>
          </a:p>
        </p:txBody>
      </p:sp>
      <p:cxnSp>
        <p:nvCxnSpPr>
          <p:cNvPr id="79" name="Connettore a gomito 78">
            <a:extLst>
              <a:ext uri="{FF2B5EF4-FFF2-40B4-BE49-F238E27FC236}">
                <a16:creationId xmlns:a16="http://schemas.microsoft.com/office/drawing/2014/main" id="{6DCFC293-8899-1B61-E8CE-B347B51E8DC3}"/>
              </a:ext>
            </a:extLst>
          </p:cNvPr>
          <p:cNvCxnSpPr>
            <a:cxnSpLocks/>
            <a:stCxn id="1026" idx="2"/>
            <a:endCxn id="75" idx="1"/>
          </p:cNvCxnSpPr>
          <p:nvPr/>
        </p:nvCxnSpPr>
        <p:spPr>
          <a:xfrm rot="16200000" flipH="1">
            <a:off x="3180183" y="4387779"/>
            <a:ext cx="336940" cy="911057"/>
          </a:xfrm>
          <a:prstGeom prst="bentConnector2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Connettore curvo 82">
            <a:extLst>
              <a:ext uri="{FF2B5EF4-FFF2-40B4-BE49-F238E27FC236}">
                <a16:creationId xmlns:a16="http://schemas.microsoft.com/office/drawing/2014/main" id="{7239B1CE-3061-8FD7-C4D6-FED89D155D53}"/>
              </a:ext>
            </a:extLst>
          </p:cNvPr>
          <p:cNvCxnSpPr>
            <a:cxnSpLocks/>
          </p:cNvCxnSpPr>
          <p:nvPr/>
        </p:nvCxnSpPr>
        <p:spPr>
          <a:xfrm flipV="1">
            <a:off x="5339414" y="4192044"/>
            <a:ext cx="1025033" cy="845427"/>
          </a:xfrm>
          <a:prstGeom prst="curvedConnector3">
            <a:avLst>
              <a:gd name="adj1" fmla="val 39002"/>
            </a:avLst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52D02A38-B75F-B521-593E-9D3ED3583A22}"/>
              </a:ext>
            </a:extLst>
          </p:cNvPr>
          <p:cNvSpPr txBox="1"/>
          <p:nvPr/>
        </p:nvSpPr>
        <p:spPr>
          <a:xfrm>
            <a:off x="6052625" y="3792751"/>
            <a:ext cx="1281499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Organizzazione di webinar ed attività che rispondano alle esigenze emerse</a:t>
            </a:r>
          </a:p>
        </p:txBody>
      </p:sp>
      <p:pic>
        <p:nvPicPr>
          <p:cNvPr id="93" name="Elemento grafico 92" descr="Muro di mattoni dell'edificio con riempimento a tinta unita">
            <a:extLst>
              <a:ext uri="{FF2B5EF4-FFF2-40B4-BE49-F238E27FC236}">
                <a16:creationId xmlns:a16="http://schemas.microsoft.com/office/drawing/2014/main" id="{35B21DAE-C386-3B77-7BD4-AB7D5AE98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46017" y="2932697"/>
            <a:ext cx="854871" cy="8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66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6B18B-6D4D-B2D1-C303-488927CB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BC54E61-B360-C1D2-0788-0E923688ED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4800" dirty="0">
                <a:solidFill>
                  <a:schemeClr val="tx2"/>
                </a:solidFill>
                <a:latin typeface="+mn-lt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4035418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A1D1667F-A9FF-6244-4E2B-FB8924D4E7C4}"/>
              </a:ext>
            </a:extLst>
          </p:cNvPr>
          <p:cNvSpPr/>
          <p:nvPr/>
        </p:nvSpPr>
        <p:spPr>
          <a:xfrm>
            <a:off x="856" y="0"/>
            <a:ext cx="12191144" cy="7524877"/>
          </a:xfrm>
          <a:prstGeom prst="rect">
            <a:avLst/>
          </a:prstGeom>
          <a:gradFill flip="none" rotWithShape="1">
            <a:gsLst>
              <a:gs pos="0">
                <a:srgbClr val="F7AD2A"/>
              </a:gs>
              <a:gs pos="100000">
                <a:srgbClr val="F47B2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79">
              <a:spcBef>
                <a:spcPts val="800"/>
              </a:spcBef>
            </a:pPr>
            <a:endParaRPr lang="it-IT" b="1" kern="10000" spc="173" dirty="0">
              <a:solidFill>
                <a:prstClr val="white"/>
              </a:solidFill>
              <a:latin typeface="Gotham Bold" panose="02000803030000020004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54E609-A0C6-A5B1-3769-870AF6A6B44C}"/>
              </a:ext>
            </a:extLst>
          </p:cNvPr>
          <p:cNvSpPr txBox="1"/>
          <p:nvPr/>
        </p:nvSpPr>
        <p:spPr>
          <a:xfrm>
            <a:off x="1138585" y="2600581"/>
            <a:ext cx="991482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it-IT" sz="2800" b="1" dirty="0">
                <a:solidFill>
                  <a:schemeClr val="bg1"/>
                </a:solidFill>
                <a:latin typeface="+mj-lt"/>
              </a:rPr>
              <a:t>Cluster lombardo scienze della vita</a:t>
            </a: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+mj-lt"/>
                <a:ea typeface="+mn-ea"/>
              </a:rPr>
              <a:t>20122 Milano, via Pantano 9</a:t>
            </a: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+mj-lt"/>
                <a:ea typeface="+mn-ea"/>
              </a:rPr>
              <a:t>T +39 02 58370840</a:t>
            </a: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+mj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cluster@lombardialifesciences.it</a:t>
            </a:r>
            <a:endParaRPr lang="it-IT" dirty="0">
              <a:solidFill>
                <a:schemeClr val="bg1"/>
              </a:solidFill>
              <a:latin typeface="+mj-lt"/>
              <a:ea typeface="+mn-ea"/>
            </a:endParaRPr>
          </a:p>
          <a:p>
            <a:pPr>
              <a:spcBef>
                <a:spcPts val="600"/>
              </a:spcBef>
            </a:pPr>
            <a:r>
              <a:rPr lang="it-IT" dirty="0">
                <a:solidFill>
                  <a:schemeClr val="bg1"/>
                </a:solidFill>
                <a:latin typeface="+mj-lt"/>
                <a:ea typeface="+mn-ea"/>
              </a:rPr>
              <a:t>www.lombardialifesciences.it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CD29C93-5574-CD13-BA63-088EAB1B55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2F0FB"/>
              </a:clrFrom>
              <a:clrTo>
                <a:srgbClr val="E2F0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999" y="2101441"/>
            <a:ext cx="5905026" cy="33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89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ED53A-DB60-0014-AC3A-A80C5DE98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E37B886-3F90-485E-2E39-AEA12EA12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18" y="897486"/>
            <a:ext cx="11303159" cy="927417"/>
          </a:xfrm>
        </p:spPr>
        <p:txBody>
          <a:bodyPr/>
          <a:lstStyle/>
          <a:p>
            <a:pPr algn="just"/>
            <a:r>
              <a:rPr lang="it-IT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Il 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Cluster lombardo </a:t>
            </a:r>
            <a:r>
              <a:rPr lang="it-IT" sz="16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cienze della vita </a:t>
            </a:r>
            <a:r>
              <a:rPr lang="it-IT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è la 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comunità regionale</a:t>
            </a:r>
            <a:r>
              <a:rPr lang="it-IT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che riunisce tutte le entità 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pubbliche e private </a:t>
            </a:r>
            <a:r>
              <a:rPr lang="it-IT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 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ricerca, industria e clinica </a:t>
            </a:r>
            <a:r>
              <a:rPr lang="it-IT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 attive in ogni settore delle Scienze della </a:t>
            </a:r>
            <a:r>
              <a:rPr lang="it-IT" sz="1600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Vi</a:t>
            </a:r>
            <a:r>
              <a:rPr lang="it-IT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ta.</a:t>
            </a:r>
          </a:p>
          <a:p>
            <a:pPr algn="just"/>
            <a:endParaRPr lang="it-IT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7072E5E4-89B5-5E06-685A-A2B4E2A74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IL CLUSTER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59EFF8F7-0CC7-6B02-A35B-FE12A0DDE209}"/>
              </a:ext>
            </a:extLst>
          </p:cNvPr>
          <p:cNvSpPr/>
          <p:nvPr/>
        </p:nvSpPr>
        <p:spPr>
          <a:xfrm>
            <a:off x="738370" y="2151376"/>
            <a:ext cx="3402727" cy="3402727"/>
          </a:xfrm>
          <a:prstGeom prst="roundRect">
            <a:avLst>
              <a:gd name="adj" fmla="val 8156"/>
            </a:avLst>
          </a:prstGeom>
          <a:solidFill>
            <a:srgbClr val="F47B23"/>
          </a:solidFill>
        </p:spPr>
        <p:txBody>
          <a:bodyPr wrap="square" lIns="180000" tIns="0" rIns="180000" bIns="0" rtlCol="0">
            <a:noAutofit/>
          </a:bodyPr>
          <a:lstStyle/>
          <a:p>
            <a:endParaRPr lang="en-US" sz="1400" spc="-12" dirty="0">
              <a:solidFill>
                <a:srgbClr val="FFFFFF"/>
              </a:solidFill>
              <a:cs typeface="Gotham-Medium"/>
            </a:endParaRPr>
          </a:p>
          <a:p>
            <a:pPr algn="ctr"/>
            <a:r>
              <a:rPr lang="en-US" sz="2000" b="1" spc="-12" dirty="0">
                <a:solidFill>
                  <a:srgbClr val="FFFFFF"/>
                </a:solidFill>
                <a:cs typeface="Gotham-Medium"/>
              </a:rPr>
              <a:t>MISSION</a:t>
            </a:r>
          </a:p>
          <a:p>
            <a:pPr algn="ctr"/>
            <a:endParaRPr lang="en-US" sz="1400" spc="-12" dirty="0">
              <a:solidFill>
                <a:srgbClr val="FFFFFF"/>
              </a:solidFill>
              <a:cs typeface="Gotham-Medium"/>
            </a:endParaRPr>
          </a:p>
          <a:p>
            <a:pPr algn="ctr"/>
            <a:endParaRPr lang="it-IT" sz="1400" spc="-30" dirty="0">
              <a:solidFill>
                <a:srgbClr val="FFFFFF"/>
              </a:solidFill>
            </a:endParaRPr>
          </a:p>
          <a:p>
            <a:pPr algn="ctr"/>
            <a:r>
              <a:rPr lang="it-IT" sz="1400" spc="-30" dirty="0">
                <a:solidFill>
                  <a:srgbClr val="FFFFFF"/>
                </a:solidFill>
              </a:rPr>
              <a:t>Impegnare ogni risorsa perché la comunità del Cluster contribuisca a creare un </a:t>
            </a:r>
            <a:r>
              <a:rPr lang="it-IT" sz="1400" b="1" spc="-30" dirty="0">
                <a:solidFill>
                  <a:srgbClr val="FFFFFF"/>
                </a:solidFill>
              </a:rPr>
              <a:t>ecosistema virtuoso</a:t>
            </a:r>
            <a:r>
              <a:rPr lang="it-IT" sz="1400" spc="-30" dirty="0">
                <a:solidFill>
                  <a:srgbClr val="FFFFFF"/>
                </a:solidFill>
              </a:rPr>
              <a:t>, espressione di quella </a:t>
            </a:r>
            <a:r>
              <a:rPr lang="it-IT" sz="1400" b="1" spc="-30" dirty="0">
                <a:solidFill>
                  <a:srgbClr val="FFFFFF"/>
                </a:solidFill>
              </a:rPr>
              <a:t>collaborazione pubblico privato</a:t>
            </a:r>
            <a:r>
              <a:rPr lang="it-IT" sz="1400" spc="-30" dirty="0">
                <a:solidFill>
                  <a:srgbClr val="FFFFFF"/>
                </a:solidFill>
              </a:rPr>
              <a:t> che rende regione Lombardia un polo di eccellenza per la ricerca e l’innovazione.</a:t>
            </a:r>
          </a:p>
          <a:p>
            <a:pPr algn="ctr"/>
            <a:endParaRPr lang="it-IT" sz="1400" spc="-30" dirty="0">
              <a:solidFill>
                <a:srgbClr val="FFFFFF"/>
              </a:solidFill>
            </a:endParaRPr>
          </a:p>
          <a:p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2F6B1B9-27D4-1B79-FDD9-665CB52EE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14" y="2086755"/>
            <a:ext cx="831795" cy="83179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7F361DC-B572-DD03-AC51-5ED9B5F693B2}"/>
              </a:ext>
            </a:extLst>
          </p:cNvPr>
          <p:cNvGrpSpPr/>
          <p:nvPr/>
        </p:nvGrpSpPr>
        <p:grpSpPr>
          <a:xfrm>
            <a:off x="4394636" y="2110142"/>
            <a:ext cx="3402727" cy="3443961"/>
            <a:chOff x="4222935" y="1783103"/>
            <a:chExt cx="3402727" cy="3443961"/>
          </a:xfrm>
        </p:grpSpPr>
        <p:sp>
          <p:nvSpPr>
            <p:cNvPr id="10" name="object 2">
              <a:extLst>
                <a:ext uri="{FF2B5EF4-FFF2-40B4-BE49-F238E27FC236}">
                  <a16:creationId xmlns:a16="http://schemas.microsoft.com/office/drawing/2014/main" id="{D858217C-6B31-3D3C-23AF-C0F1CC0E8E31}"/>
                </a:ext>
              </a:extLst>
            </p:cNvPr>
            <p:cNvSpPr/>
            <p:nvPr/>
          </p:nvSpPr>
          <p:spPr>
            <a:xfrm>
              <a:off x="4222935" y="1824337"/>
              <a:ext cx="3402727" cy="3402727"/>
            </a:xfrm>
            <a:prstGeom prst="roundRect">
              <a:avLst>
                <a:gd name="adj" fmla="val 8156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 lIns="180000" tIns="0" rIns="180000" bIns="0" rtlCol="0"/>
            <a:lstStyle/>
            <a:p>
              <a:endParaRPr lang="en-US" sz="1400" spc="-12" dirty="0">
                <a:solidFill>
                  <a:srgbClr val="FFFFFF"/>
                </a:solidFill>
                <a:cs typeface="Gotham-Medium"/>
              </a:endParaRPr>
            </a:p>
            <a:p>
              <a:pPr algn="ctr"/>
              <a:r>
                <a:rPr lang="en-US" sz="2000" b="1" spc="-12" dirty="0">
                  <a:solidFill>
                    <a:srgbClr val="FFFFFF"/>
                  </a:solidFill>
                  <a:cs typeface="Gotham-Medium"/>
                </a:rPr>
                <a:t>VISION</a:t>
              </a:r>
            </a:p>
            <a:p>
              <a:pPr algn="ctr"/>
              <a:endParaRPr lang="en-US" sz="1400" spc="-12" dirty="0">
                <a:solidFill>
                  <a:srgbClr val="FFFFFF"/>
                </a:solidFill>
                <a:cs typeface="Gotham-Medium"/>
              </a:endParaRPr>
            </a:p>
            <a:p>
              <a:pPr marL="247211" marR="244131" indent="54294" algn="ctr">
                <a:lnSpc>
                  <a:spcPct val="100499"/>
                </a:lnSpc>
              </a:pPr>
              <a:endParaRPr lang="it-IT" sz="1400" spc="-24" dirty="0">
                <a:solidFill>
                  <a:srgbClr val="FFFFFF"/>
                </a:solidFill>
                <a:cs typeface="Gotham-Medium"/>
              </a:endParaRPr>
            </a:p>
            <a:p>
              <a:pPr marL="247211" marR="244131" indent="54294" algn="ctr">
                <a:lnSpc>
                  <a:spcPct val="100499"/>
                </a:lnSpc>
              </a:pP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C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ontribui</a:t>
              </a:r>
              <a:r>
                <a:rPr lang="it-IT" sz="1400" spc="-3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ende</a:t>
              </a:r>
              <a:r>
                <a:rPr lang="it-IT" sz="1400" b="1" spc="-3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5" dirty="0">
                  <a:solidFill>
                    <a:srgbClr val="FFFFFF"/>
                  </a:solidFill>
                  <a:cs typeface="Gotham-Medium"/>
                </a:rPr>
                <a:t>l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L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omba</a:t>
              </a:r>
              <a:r>
                <a:rPr lang="it-IT" sz="1400" b="1" spc="-3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di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un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delle</a:t>
              </a:r>
              <a:endParaRPr lang="it-IT" sz="1400" dirty="0">
                <a:cs typeface="Gotham-Medium"/>
              </a:endParaRPr>
            </a:p>
            <a:p>
              <a:pPr marL="7701" marR="3081" indent="51214" algn="ctr">
                <a:lnSpc>
                  <a:spcPct val="100499"/>
                </a:lnSpc>
              </a:pP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egion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i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eu</a:t>
              </a: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ope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semp</a:t>
              </a:r>
              <a:r>
                <a:rPr lang="it-IT" sz="1400" spc="-3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più</a:t>
              </a:r>
              <a:r>
                <a:rPr lang="it-IT" sz="1400" spc="-15" dirty="0">
                  <a:solidFill>
                    <a:srgbClr val="FFFFFF"/>
                  </a:solidFill>
                  <a:cs typeface="Gotham-Medium"/>
                </a:rPr>
                <a:t> all'</a:t>
              </a: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42" dirty="0">
                  <a:solidFill>
                    <a:srgbClr val="FFFFFF"/>
                  </a:solidFill>
                  <a:cs typeface="Gotham-Medium"/>
                </a:rPr>
                <a:t>v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angua</a:t>
              </a:r>
              <a:r>
                <a:rPr lang="it-IT" sz="1400" spc="-3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di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nell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scien</a:t>
              </a:r>
              <a:r>
                <a:rPr lang="it-IT" sz="1400" b="1" spc="-30" dirty="0">
                  <a:solidFill>
                    <a:srgbClr val="FFFFFF"/>
                  </a:solidFill>
                  <a:cs typeface="Gotham-Medium"/>
                </a:rPr>
                <a:t>z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b="1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dell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vita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,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pol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o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d</a:t>
              </a:r>
              <a:r>
                <a:rPr lang="it-IT" sz="1400" b="1" dirty="0">
                  <a:solidFill>
                    <a:srgbClr val="FFFFFF"/>
                  </a:solidFill>
                  <a:cs typeface="Gotham-Medium"/>
                </a:rPr>
                <a:t>i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8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tt</a:t>
              </a:r>
              <a:r>
                <a:rPr lang="it-IT" sz="1400" b="1" spc="-42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azione</a:t>
              </a:r>
              <a:r>
                <a:rPr lang="it-IT" sz="1400" b="1" spc="-15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pe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ealt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à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italian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no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n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sol</a:t>
              </a: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o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.</a:t>
              </a:r>
              <a:endParaRPr lang="it-IT" sz="1400" dirty="0">
                <a:cs typeface="Gotham-Medium"/>
              </a:endParaRPr>
            </a:p>
            <a:p>
              <a:endParaRPr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B2341E7-E955-7132-1692-4D523C07F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2935" y="1783103"/>
              <a:ext cx="794233" cy="794233"/>
            </a:xfrm>
            <a:prstGeom prst="rect">
              <a:avLst/>
            </a:prstGeom>
          </p:spPr>
        </p:pic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226138A1-2F9D-5FC0-9767-A0AAA1B083AA}"/>
              </a:ext>
            </a:extLst>
          </p:cNvPr>
          <p:cNvGrpSpPr/>
          <p:nvPr/>
        </p:nvGrpSpPr>
        <p:grpSpPr>
          <a:xfrm>
            <a:off x="8050902" y="2151376"/>
            <a:ext cx="3402727" cy="3402727"/>
            <a:chOff x="7879201" y="1824337"/>
            <a:chExt cx="3402727" cy="3402727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C192459F-6006-E727-EF99-62B26AB4AC1A}"/>
                </a:ext>
              </a:extLst>
            </p:cNvPr>
            <p:cNvSpPr/>
            <p:nvPr/>
          </p:nvSpPr>
          <p:spPr>
            <a:xfrm>
              <a:off x="7879201" y="1824337"/>
              <a:ext cx="3402727" cy="3402727"/>
            </a:xfrm>
            <a:prstGeom prst="roundRect">
              <a:avLst>
                <a:gd name="adj" fmla="val 8156"/>
              </a:avLst>
            </a:prstGeom>
            <a:solidFill>
              <a:schemeClr val="accent4"/>
            </a:solidFill>
          </p:spPr>
          <p:txBody>
            <a:bodyPr wrap="square" lIns="180000" tIns="0" rIns="180000" bIns="0" rtlCol="0"/>
            <a:lstStyle/>
            <a:p>
              <a:endParaRPr lang="en-US" sz="1400" spc="-12" dirty="0">
                <a:solidFill>
                  <a:srgbClr val="FFFFFF"/>
                </a:solidFill>
                <a:cs typeface="Gotham-Medium"/>
              </a:endParaRPr>
            </a:p>
            <a:p>
              <a:pPr marL="5391" algn="ctr"/>
              <a:r>
                <a:rPr lang="it-IT" sz="2000" b="1" spc="88" dirty="0">
                  <a:solidFill>
                    <a:srgbClr val="FFFFFF"/>
                  </a:solidFill>
                  <a:cs typeface="Gotham-Bold"/>
                </a:rPr>
                <a:t>ACTION</a:t>
              </a:r>
              <a:endParaRPr lang="en-US" sz="1400" b="1" spc="-12" dirty="0">
                <a:solidFill>
                  <a:srgbClr val="FFFFFF"/>
                </a:solidFill>
                <a:cs typeface="Gotham-Medium"/>
              </a:endParaRPr>
            </a:p>
            <a:p>
              <a:pPr algn="ctr"/>
              <a:endParaRPr lang="en-US" sz="1400" spc="-12" dirty="0">
                <a:solidFill>
                  <a:srgbClr val="FFFFFF"/>
                </a:solidFill>
                <a:cs typeface="Gotham-Medium"/>
              </a:endParaRPr>
            </a:p>
            <a:p>
              <a:pPr marL="7701" marR="3081" indent="-385" algn="ctr">
                <a:lnSpc>
                  <a:spcPct val="100499"/>
                </a:lnSpc>
              </a:pPr>
              <a:endParaRPr lang="it-IT" sz="1400" spc="-12" dirty="0">
                <a:solidFill>
                  <a:srgbClr val="FFFFFF"/>
                </a:solidFill>
                <a:cs typeface="Gotham-Medium"/>
              </a:endParaRPr>
            </a:p>
            <a:p>
              <a:pPr marL="7701" marR="3081" indent="-385" algn="ctr">
                <a:lnSpc>
                  <a:spcPct val="100499"/>
                </a:lnSpc>
              </a:pP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Met</a:t>
              </a:r>
              <a:r>
                <a:rPr lang="it-IT" sz="1400" spc="-30" dirty="0">
                  <a:solidFill>
                    <a:srgbClr val="FFFFFF"/>
                  </a:solidFill>
                  <a:cs typeface="Gotham-Medium"/>
                </a:rPr>
                <a:t>t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ers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i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disposizion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d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i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ogni</a:t>
              </a:r>
              <a:r>
                <a:rPr lang="it-IT" sz="1400" spc="-15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ealt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à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impegn</a:t>
              </a:r>
              <a:r>
                <a:rPr lang="it-IT" sz="1400" spc="-18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t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ne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l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gene</a:t>
              </a:r>
              <a:r>
                <a:rPr lang="it-IT" sz="1400" spc="-42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inn</a:t>
              </a:r>
              <a:r>
                <a:rPr lang="it-IT" sz="1400" spc="-49" dirty="0">
                  <a:solidFill>
                    <a:srgbClr val="FFFFFF"/>
                  </a:solidFill>
                  <a:cs typeface="Gotham-Medium"/>
                </a:rPr>
                <a:t>o</a:t>
              </a:r>
              <a:r>
                <a:rPr lang="it-IT" sz="1400" spc="-42" dirty="0">
                  <a:solidFill>
                    <a:srgbClr val="FFFFFF"/>
                  </a:solidFill>
                  <a:cs typeface="Gotham-Medium"/>
                </a:rPr>
                <a:t>v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azion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nell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scien</a:t>
              </a:r>
              <a:r>
                <a:rPr lang="it-IT" sz="1400" spc="-30" dirty="0">
                  <a:solidFill>
                    <a:srgbClr val="FFFFFF"/>
                  </a:solidFill>
                  <a:cs typeface="Gotham-Medium"/>
                </a:rPr>
                <a:t>z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della vita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,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33" dirty="0">
                  <a:solidFill>
                    <a:srgbClr val="FFFFFF"/>
                  </a:solidFill>
                  <a:cs typeface="Gotham-Medium"/>
                </a:rPr>
                <a:t>f</a:t>
              </a:r>
              <a:r>
                <a:rPr lang="it-IT" sz="1400" b="1" spc="-36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b="1" spc="-49" dirty="0">
                  <a:solidFill>
                    <a:srgbClr val="FFFFFF"/>
                  </a:solidFill>
                  <a:cs typeface="Gotham-Medium"/>
                </a:rPr>
                <a:t>v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o</a:t>
              </a:r>
              <a:r>
                <a:rPr lang="it-IT" sz="1400" b="1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end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o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30" dirty="0">
                  <a:solidFill>
                    <a:srgbClr val="FFFFFF"/>
                  </a:solidFill>
                  <a:cs typeface="Gotham-Medium"/>
                </a:rPr>
                <a:t>c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onne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s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sioni</a:t>
              </a:r>
              <a:endParaRPr lang="it-IT" sz="1400" b="1" dirty="0">
                <a:cs typeface="Gotham-Medium"/>
              </a:endParaRPr>
            </a:p>
            <a:p>
              <a:pPr marL="161342" marR="155566" indent="140933" algn="ctr">
                <a:lnSpc>
                  <a:spcPct val="100499"/>
                </a:lnSpc>
              </a:pP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sine</a:t>
              </a:r>
              <a:r>
                <a:rPr lang="it-IT" sz="1400" b="1" spc="-30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gi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pe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ga</a:t>
              </a:r>
              <a:r>
                <a:rPr lang="it-IT" sz="1400" spc="-42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anti</a:t>
              </a:r>
              <a:r>
                <a:rPr lang="it-IT" sz="1400" spc="-3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u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n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30" dirty="0">
                  <a:solidFill>
                    <a:srgbClr val="FFFFFF"/>
                  </a:solidFill>
                  <a:cs typeface="Gotham-Medium"/>
                </a:rPr>
                <a:t>c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o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s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tan</a:t>
              </a:r>
              <a:r>
                <a:rPr lang="it-IT" sz="1400" spc="-30" dirty="0">
                  <a:solidFill>
                    <a:srgbClr val="FFFFFF"/>
                  </a:solidFill>
                  <a:cs typeface="Gotham-Medium"/>
                </a:rPr>
                <a:t>t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miglio</a:t>
              </a:r>
              <a:r>
                <a:rPr lang="it-IT" sz="1400" b="1" spc="-45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amen</a:t>
              </a:r>
              <a:r>
                <a:rPr lang="it-IT" sz="1400" b="1" spc="-33" dirty="0">
                  <a:solidFill>
                    <a:srgbClr val="FFFFFF"/>
                  </a:solidFill>
                  <a:cs typeface="Gotham-Medium"/>
                </a:rPr>
                <a:t>t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o</a:t>
              </a:r>
              <a:r>
                <a:rPr lang="it-IT" sz="1400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dell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36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ecip</a:t>
              </a:r>
              <a:r>
                <a:rPr lang="it-IT" sz="1400" spc="-33" dirty="0">
                  <a:solidFill>
                    <a:srgbClr val="FFFFFF"/>
                  </a:solidFill>
                  <a:cs typeface="Gotham-Medium"/>
                </a:rPr>
                <a:t>r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och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-18" dirty="0">
                  <a:solidFill>
                    <a:srgbClr val="FFFFFF"/>
                  </a:solidFill>
                  <a:cs typeface="Gotham-Medium"/>
                </a:rPr>
                <a:t>a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ttivit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à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endParaRPr lang="it-IT" sz="1400" dirty="0">
                <a:cs typeface="Gotham-Medium"/>
              </a:endParaRPr>
            </a:p>
            <a:p>
              <a:pPr algn="ctr">
                <a:spcBef>
                  <a:spcPts val="6"/>
                </a:spcBef>
              </a:pP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dell</a:t>
              </a:r>
              <a:r>
                <a:rPr lang="it-IT" sz="1400" spc="3" dirty="0">
                  <a:solidFill>
                    <a:srgbClr val="FFFFFF"/>
                  </a:solidFill>
                  <a:cs typeface="Gotham-Medium"/>
                </a:rPr>
                <a:t>e</a:t>
              </a:r>
              <a:r>
                <a:rPr lang="it-IT" sz="1400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opportunit</a:t>
              </a:r>
              <a:r>
                <a:rPr lang="it-IT" sz="1400" b="1" spc="3" dirty="0">
                  <a:solidFill>
                    <a:srgbClr val="FFFFFF"/>
                  </a:solidFill>
                  <a:cs typeface="Gotham-Medium"/>
                </a:rPr>
                <a:t>à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d</a:t>
              </a:r>
              <a:r>
                <a:rPr lang="it-IT" sz="1400" b="1" dirty="0">
                  <a:solidFill>
                    <a:srgbClr val="FFFFFF"/>
                  </a:solidFill>
                  <a:cs typeface="Gotham-Medium"/>
                </a:rPr>
                <a:t>i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 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busine</a:t>
              </a:r>
              <a:r>
                <a:rPr lang="it-IT" sz="1400" b="1" spc="-24" dirty="0">
                  <a:solidFill>
                    <a:srgbClr val="FFFFFF"/>
                  </a:solidFill>
                  <a:cs typeface="Gotham-Medium"/>
                </a:rPr>
                <a:t>s</a:t>
              </a:r>
              <a:r>
                <a:rPr lang="it-IT" sz="1400" b="1" spc="-12" dirty="0">
                  <a:solidFill>
                    <a:srgbClr val="FFFFFF"/>
                  </a:solidFill>
                  <a:cs typeface="Gotham-Medium"/>
                </a:rPr>
                <a:t>s</a:t>
              </a:r>
              <a:r>
                <a:rPr lang="it-IT" sz="1400" spc="-12" dirty="0">
                  <a:solidFill>
                    <a:srgbClr val="FFFFFF"/>
                  </a:solidFill>
                  <a:cs typeface="Gotham-Medium"/>
                </a:rPr>
                <a:t>.</a:t>
              </a:r>
              <a:endParaRPr lang="it-IT" sz="1400" dirty="0">
                <a:cs typeface="Gotham-Medium"/>
              </a:endParaRPr>
            </a:p>
            <a:p>
              <a:endParaRPr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32701A8-80EB-6E46-79B2-19D7E0243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28875" y="1936634"/>
              <a:ext cx="493746" cy="493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642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12574BCF-4FAF-62D3-CFCC-F4344D80D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IL CLUSTER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26E3605F-6F02-3A4A-88B3-907C3B22E310}"/>
              </a:ext>
            </a:extLst>
          </p:cNvPr>
          <p:cNvSpPr/>
          <p:nvPr/>
        </p:nvSpPr>
        <p:spPr>
          <a:xfrm>
            <a:off x="4248861" y="2184349"/>
            <a:ext cx="4337480" cy="3075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66B9118-DA97-7C09-EF0E-565942B37483}"/>
              </a:ext>
            </a:extLst>
          </p:cNvPr>
          <p:cNvSpPr/>
          <p:nvPr/>
        </p:nvSpPr>
        <p:spPr>
          <a:xfrm>
            <a:off x="5657983" y="3037222"/>
            <a:ext cx="1206022" cy="1050456"/>
          </a:xfrm>
          <a:custGeom>
            <a:avLst/>
            <a:gdLst/>
            <a:ahLst/>
            <a:cxnLst/>
            <a:rect l="l" t="t" r="r" b="b"/>
            <a:pathLst>
              <a:path w="1988820" h="1732279">
                <a:moveTo>
                  <a:pt x="1601176" y="6994"/>
                </a:moveTo>
                <a:lnTo>
                  <a:pt x="1600432" y="6387"/>
                </a:lnTo>
                <a:lnTo>
                  <a:pt x="1595218" y="3643"/>
                </a:lnTo>
                <a:lnTo>
                  <a:pt x="1583407" y="0"/>
                </a:lnTo>
                <a:lnTo>
                  <a:pt x="1553041" y="1277"/>
                </a:lnTo>
                <a:lnTo>
                  <a:pt x="1512048" y="3528"/>
                </a:lnTo>
                <a:lnTo>
                  <a:pt x="1485316" y="15025"/>
                </a:lnTo>
                <a:lnTo>
                  <a:pt x="1482007" y="15873"/>
                </a:lnTo>
                <a:lnTo>
                  <a:pt x="1458112" y="16774"/>
                </a:lnTo>
                <a:lnTo>
                  <a:pt x="1453118" y="16240"/>
                </a:lnTo>
                <a:lnTo>
                  <a:pt x="1447359" y="14366"/>
                </a:lnTo>
                <a:lnTo>
                  <a:pt x="1443767" y="12397"/>
                </a:lnTo>
                <a:lnTo>
                  <a:pt x="1440113" y="10167"/>
                </a:lnTo>
                <a:lnTo>
                  <a:pt x="1436427" y="8732"/>
                </a:lnTo>
                <a:lnTo>
                  <a:pt x="1433778" y="8806"/>
                </a:lnTo>
                <a:lnTo>
                  <a:pt x="1410156" y="10366"/>
                </a:lnTo>
                <a:lnTo>
                  <a:pt x="1406009" y="11266"/>
                </a:lnTo>
                <a:lnTo>
                  <a:pt x="1394910" y="13674"/>
                </a:lnTo>
                <a:lnTo>
                  <a:pt x="1375015" y="39946"/>
                </a:lnTo>
                <a:lnTo>
                  <a:pt x="1375832" y="42009"/>
                </a:lnTo>
                <a:lnTo>
                  <a:pt x="1376743" y="43768"/>
                </a:lnTo>
                <a:lnTo>
                  <a:pt x="1377465" y="45663"/>
                </a:lnTo>
                <a:lnTo>
                  <a:pt x="1377444" y="47359"/>
                </a:lnTo>
                <a:lnTo>
                  <a:pt x="1376858" y="48406"/>
                </a:lnTo>
                <a:lnTo>
                  <a:pt x="1374816" y="48501"/>
                </a:lnTo>
                <a:lnTo>
                  <a:pt x="1360932" y="47956"/>
                </a:lnTo>
                <a:lnTo>
                  <a:pt x="1354901" y="47066"/>
                </a:lnTo>
                <a:lnTo>
                  <a:pt x="1329027" y="47935"/>
                </a:lnTo>
                <a:lnTo>
                  <a:pt x="1316525" y="53767"/>
                </a:lnTo>
                <a:lnTo>
                  <a:pt x="1315226" y="57558"/>
                </a:lnTo>
                <a:lnTo>
                  <a:pt x="1288253" y="67641"/>
                </a:lnTo>
                <a:lnTo>
                  <a:pt x="1271071" y="64825"/>
                </a:lnTo>
                <a:lnTo>
                  <a:pt x="1265448" y="62416"/>
                </a:lnTo>
                <a:lnTo>
                  <a:pt x="1262432" y="60385"/>
                </a:lnTo>
                <a:lnTo>
                  <a:pt x="1258296" y="60584"/>
                </a:lnTo>
                <a:lnTo>
                  <a:pt x="1205680" y="63945"/>
                </a:lnTo>
                <a:lnTo>
                  <a:pt x="1190476" y="73086"/>
                </a:lnTo>
                <a:lnTo>
                  <a:pt x="1187325" y="74783"/>
                </a:lnTo>
                <a:lnTo>
                  <a:pt x="1160551" y="81788"/>
                </a:lnTo>
                <a:lnTo>
                  <a:pt x="1146959" y="84908"/>
                </a:lnTo>
                <a:lnTo>
                  <a:pt x="1141179" y="85819"/>
                </a:lnTo>
                <a:lnTo>
                  <a:pt x="1135326" y="85997"/>
                </a:lnTo>
                <a:lnTo>
                  <a:pt x="1130614" y="87096"/>
                </a:lnTo>
                <a:lnTo>
                  <a:pt x="1127169" y="90039"/>
                </a:lnTo>
                <a:lnTo>
                  <a:pt x="1123243" y="93609"/>
                </a:lnTo>
                <a:lnTo>
                  <a:pt x="1122133" y="96384"/>
                </a:lnTo>
                <a:lnTo>
                  <a:pt x="1122416" y="108227"/>
                </a:lnTo>
                <a:lnTo>
                  <a:pt x="1123222" y="111054"/>
                </a:lnTo>
                <a:lnTo>
                  <a:pt x="1125913" y="116342"/>
                </a:lnTo>
                <a:lnTo>
                  <a:pt x="1108228" y="117567"/>
                </a:lnTo>
                <a:lnTo>
                  <a:pt x="1094458" y="118111"/>
                </a:lnTo>
                <a:lnTo>
                  <a:pt x="1072616" y="118373"/>
                </a:lnTo>
                <a:lnTo>
                  <a:pt x="1065475" y="117608"/>
                </a:lnTo>
                <a:lnTo>
                  <a:pt x="1061999" y="116603"/>
                </a:lnTo>
                <a:lnTo>
                  <a:pt x="1059465" y="115273"/>
                </a:lnTo>
                <a:lnTo>
                  <a:pt x="1057967" y="112122"/>
                </a:lnTo>
                <a:lnTo>
                  <a:pt x="1055182" y="109064"/>
                </a:lnTo>
                <a:lnTo>
                  <a:pt x="1050680" y="106719"/>
                </a:lnTo>
                <a:lnTo>
                  <a:pt x="1044010" y="104572"/>
                </a:lnTo>
                <a:lnTo>
                  <a:pt x="1038827" y="103944"/>
                </a:lnTo>
                <a:lnTo>
                  <a:pt x="1033926" y="105211"/>
                </a:lnTo>
                <a:lnTo>
                  <a:pt x="1028858" y="107284"/>
                </a:lnTo>
                <a:lnTo>
                  <a:pt x="1023204" y="110572"/>
                </a:lnTo>
                <a:lnTo>
                  <a:pt x="1018492" y="114342"/>
                </a:lnTo>
                <a:lnTo>
                  <a:pt x="1013927" y="116561"/>
                </a:lnTo>
                <a:lnTo>
                  <a:pt x="1008115" y="117211"/>
                </a:lnTo>
                <a:lnTo>
                  <a:pt x="1002168" y="117399"/>
                </a:lnTo>
                <a:lnTo>
                  <a:pt x="996943" y="117472"/>
                </a:lnTo>
                <a:lnTo>
                  <a:pt x="989425" y="116876"/>
                </a:lnTo>
                <a:lnTo>
                  <a:pt x="979540" y="115472"/>
                </a:lnTo>
                <a:lnTo>
                  <a:pt x="975938" y="117619"/>
                </a:lnTo>
                <a:lnTo>
                  <a:pt x="972713" y="118750"/>
                </a:lnTo>
                <a:lnTo>
                  <a:pt x="955949" y="122121"/>
                </a:lnTo>
                <a:lnTo>
                  <a:pt x="952107" y="122624"/>
                </a:lnTo>
                <a:lnTo>
                  <a:pt x="948337" y="121870"/>
                </a:lnTo>
                <a:lnTo>
                  <a:pt x="946149" y="120457"/>
                </a:lnTo>
                <a:lnTo>
                  <a:pt x="940861" y="115640"/>
                </a:lnTo>
                <a:lnTo>
                  <a:pt x="939468" y="114185"/>
                </a:lnTo>
                <a:lnTo>
                  <a:pt x="937992" y="112007"/>
                </a:lnTo>
                <a:lnTo>
                  <a:pt x="936065" y="109703"/>
                </a:lnTo>
                <a:lnTo>
                  <a:pt x="934390" y="108195"/>
                </a:lnTo>
                <a:lnTo>
                  <a:pt x="931741" y="106499"/>
                </a:lnTo>
                <a:lnTo>
                  <a:pt x="929259" y="105986"/>
                </a:lnTo>
                <a:lnTo>
                  <a:pt x="928223" y="105818"/>
                </a:lnTo>
                <a:lnTo>
                  <a:pt x="921197" y="106206"/>
                </a:lnTo>
                <a:lnTo>
                  <a:pt x="918108" y="106698"/>
                </a:lnTo>
                <a:lnTo>
                  <a:pt x="914097" y="107410"/>
                </a:lnTo>
                <a:lnTo>
                  <a:pt x="910401" y="108132"/>
                </a:lnTo>
                <a:lnTo>
                  <a:pt x="905166" y="108624"/>
                </a:lnTo>
                <a:lnTo>
                  <a:pt x="900789" y="108782"/>
                </a:lnTo>
                <a:lnTo>
                  <a:pt x="891941" y="108645"/>
                </a:lnTo>
                <a:lnTo>
                  <a:pt x="889627" y="107787"/>
                </a:lnTo>
                <a:lnTo>
                  <a:pt x="880748" y="97305"/>
                </a:lnTo>
                <a:lnTo>
                  <a:pt x="863952" y="99640"/>
                </a:lnTo>
                <a:lnTo>
                  <a:pt x="862151" y="99996"/>
                </a:lnTo>
                <a:lnTo>
                  <a:pt x="860130" y="100059"/>
                </a:lnTo>
                <a:lnTo>
                  <a:pt x="841503" y="97169"/>
                </a:lnTo>
                <a:lnTo>
                  <a:pt x="839534" y="96059"/>
                </a:lnTo>
                <a:lnTo>
                  <a:pt x="833869" y="91285"/>
                </a:lnTo>
                <a:lnTo>
                  <a:pt x="826906" y="86876"/>
                </a:lnTo>
                <a:lnTo>
                  <a:pt x="789923" y="71243"/>
                </a:lnTo>
                <a:lnTo>
                  <a:pt x="780908" y="69662"/>
                </a:lnTo>
                <a:lnTo>
                  <a:pt x="778238" y="70950"/>
                </a:lnTo>
                <a:lnTo>
                  <a:pt x="775840" y="72217"/>
                </a:lnTo>
                <a:lnTo>
                  <a:pt x="773316" y="73851"/>
                </a:lnTo>
                <a:lnTo>
                  <a:pt x="770688" y="75002"/>
                </a:lnTo>
                <a:lnTo>
                  <a:pt x="747956" y="79662"/>
                </a:lnTo>
                <a:lnTo>
                  <a:pt x="745694" y="79233"/>
                </a:lnTo>
                <a:lnTo>
                  <a:pt x="730825" y="73924"/>
                </a:lnTo>
                <a:lnTo>
                  <a:pt x="728920" y="73631"/>
                </a:lnTo>
                <a:lnTo>
                  <a:pt x="727401" y="74060"/>
                </a:lnTo>
                <a:lnTo>
                  <a:pt x="721412" y="76887"/>
                </a:lnTo>
                <a:lnTo>
                  <a:pt x="713308" y="83180"/>
                </a:lnTo>
                <a:lnTo>
                  <a:pt x="710658" y="85798"/>
                </a:lnTo>
                <a:lnTo>
                  <a:pt x="690471" y="80898"/>
                </a:lnTo>
                <a:lnTo>
                  <a:pt x="677675" y="73955"/>
                </a:lnTo>
                <a:lnTo>
                  <a:pt x="674921" y="72772"/>
                </a:lnTo>
                <a:lnTo>
                  <a:pt x="671728" y="71463"/>
                </a:lnTo>
                <a:lnTo>
                  <a:pt x="669497" y="71013"/>
                </a:lnTo>
                <a:lnTo>
                  <a:pt x="667016" y="71086"/>
                </a:lnTo>
                <a:lnTo>
                  <a:pt x="665079" y="71840"/>
                </a:lnTo>
                <a:lnTo>
                  <a:pt x="659665" y="71338"/>
                </a:lnTo>
                <a:lnTo>
                  <a:pt x="657623" y="71170"/>
                </a:lnTo>
                <a:lnTo>
                  <a:pt x="653435" y="71024"/>
                </a:lnTo>
                <a:lnTo>
                  <a:pt x="642765" y="70762"/>
                </a:lnTo>
                <a:lnTo>
                  <a:pt x="640797" y="71798"/>
                </a:lnTo>
                <a:lnTo>
                  <a:pt x="639540" y="74008"/>
                </a:lnTo>
                <a:lnTo>
                  <a:pt x="640189" y="77065"/>
                </a:lnTo>
                <a:lnTo>
                  <a:pt x="640839" y="79746"/>
                </a:lnTo>
                <a:lnTo>
                  <a:pt x="638703" y="82322"/>
                </a:lnTo>
                <a:lnTo>
                  <a:pt x="597782" y="94573"/>
                </a:lnTo>
                <a:lnTo>
                  <a:pt x="592987" y="94803"/>
                </a:lnTo>
                <a:lnTo>
                  <a:pt x="591238" y="94185"/>
                </a:lnTo>
                <a:lnTo>
                  <a:pt x="582076" y="88782"/>
                </a:lnTo>
                <a:lnTo>
                  <a:pt x="578631" y="87295"/>
                </a:lnTo>
                <a:lnTo>
                  <a:pt x="574516" y="85662"/>
                </a:lnTo>
                <a:lnTo>
                  <a:pt x="543020" y="78447"/>
                </a:lnTo>
                <a:lnTo>
                  <a:pt x="511649" y="79631"/>
                </a:lnTo>
                <a:lnTo>
                  <a:pt x="473891" y="87463"/>
                </a:lnTo>
                <a:lnTo>
                  <a:pt x="474331" y="88960"/>
                </a:lnTo>
                <a:lnTo>
                  <a:pt x="477147" y="93243"/>
                </a:lnTo>
                <a:lnTo>
                  <a:pt x="478299" y="94929"/>
                </a:lnTo>
                <a:lnTo>
                  <a:pt x="478310" y="96468"/>
                </a:lnTo>
                <a:lnTo>
                  <a:pt x="454101" y="115839"/>
                </a:lnTo>
                <a:lnTo>
                  <a:pt x="428740" y="114038"/>
                </a:lnTo>
                <a:lnTo>
                  <a:pt x="385359" y="123493"/>
                </a:lnTo>
                <a:lnTo>
                  <a:pt x="377862" y="140215"/>
                </a:lnTo>
                <a:lnTo>
                  <a:pt x="376522" y="153890"/>
                </a:lnTo>
                <a:lnTo>
                  <a:pt x="375800" y="155639"/>
                </a:lnTo>
                <a:lnTo>
                  <a:pt x="373988" y="157021"/>
                </a:lnTo>
                <a:lnTo>
                  <a:pt x="358418" y="165282"/>
                </a:lnTo>
                <a:lnTo>
                  <a:pt x="344586" y="174371"/>
                </a:lnTo>
                <a:lnTo>
                  <a:pt x="319403" y="184151"/>
                </a:lnTo>
                <a:lnTo>
                  <a:pt x="315100" y="183795"/>
                </a:lnTo>
                <a:lnTo>
                  <a:pt x="310744" y="181669"/>
                </a:lnTo>
                <a:lnTo>
                  <a:pt x="302053" y="178528"/>
                </a:lnTo>
                <a:lnTo>
                  <a:pt x="298263" y="177345"/>
                </a:lnTo>
                <a:lnTo>
                  <a:pt x="290588" y="177188"/>
                </a:lnTo>
                <a:lnTo>
                  <a:pt x="279164" y="177031"/>
                </a:lnTo>
                <a:lnTo>
                  <a:pt x="276096" y="177659"/>
                </a:lnTo>
                <a:lnTo>
                  <a:pt x="267059" y="186989"/>
                </a:lnTo>
                <a:lnTo>
                  <a:pt x="266337" y="190276"/>
                </a:lnTo>
                <a:lnTo>
                  <a:pt x="243510" y="201302"/>
                </a:lnTo>
                <a:lnTo>
                  <a:pt x="235563" y="199742"/>
                </a:lnTo>
                <a:lnTo>
                  <a:pt x="221417" y="198140"/>
                </a:lnTo>
                <a:lnTo>
                  <a:pt x="217710" y="197889"/>
                </a:lnTo>
                <a:lnTo>
                  <a:pt x="215480" y="197826"/>
                </a:lnTo>
                <a:lnTo>
                  <a:pt x="213585" y="198213"/>
                </a:lnTo>
                <a:lnTo>
                  <a:pt x="211846" y="199208"/>
                </a:lnTo>
                <a:lnTo>
                  <a:pt x="211197" y="199931"/>
                </a:lnTo>
                <a:lnTo>
                  <a:pt x="209218" y="206977"/>
                </a:lnTo>
                <a:lnTo>
                  <a:pt x="197386" y="206684"/>
                </a:lnTo>
                <a:lnTo>
                  <a:pt x="166947" y="208276"/>
                </a:lnTo>
                <a:lnTo>
                  <a:pt x="141660" y="207773"/>
                </a:lnTo>
                <a:lnTo>
                  <a:pt x="131933" y="207239"/>
                </a:lnTo>
                <a:lnTo>
                  <a:pt x="127912" y="206642"/>
                </a:lnTo>
                <a:lnTo>
                  <a:pt x="126875" y="206224"/>
                </a:lnTo>
                <a:lnTo>
                  <a:pt x="124938" y="205459"/>
                </a:lnTo>
                <a:lnTo>
                  <a:pt x="122865" y="204705"/>
                </a:lnTo>
                <a:lnTo>
                  <a:pt x="120572" y="204360"/>
                </a:lnTo>
                <a:lnTo>
                  <a:pt x="115975" y="205166"/>
                </a:lnTo>
                <a:lnTo>
                  <a:pt x="97997" y="228726"/>
                </a:lnTo>
                <a:lnTo>
                  <a:pt x="98729" y="231102"/>
                </a:lnTo>
                <a:lnTo>
                  <a:pt x="99850" y="232139"/>
                </a:lnTo>
                <a:lnTo>
                  <a:pt x="102656" y="232097"/>
                </a:lnTo>
                <a:lnTo>
                  <a:pt x="105923" y="232118"/>
                </a:lnTo>
                <a:lnTo>
                  <a:pt x="128247" y="276536"/>
                </a:lnTo>
                <a:lnTo>
                  <a:pt x="131472" y="293970"/>
                </a:lnTo>
                <a:lnTo>
                  <a:pt x="130749" y="297184"/>
                </a:lnTo>
                <a:lnTo>
                  <a:pt x="129660" y="299509"/>
                </a:lnTo>
                <a:lnTo>
                  <a:pt x="136309" y="315519"/>
                </a:lnTo>
                <a:lnTo>
                  <a:pt x="139472" y="321592"/>
                </a:lnTo>
                <a:lnTo>
                  <a:pt x="140592" y="322346"/>
                </a:lnTo>
                <a:lnTo>
                  <a:pt x="143671" y="322398"/>
                </a:lnTo>
                <a:lnTo>
                  <a:pt x="147388" y="322251"/>
                </a:lnTo>
                <a:lnTo>
                  <a:pt x="151314" y="321906"/>
                </a:lnTo>
                <a:lnTo>
                  <a:pt x="155063" y="321686"/>
                </a:lnTo>
                <a:lnTo>
                  <a:pt x="193952" y="331508"/>
                </a:lnTo>
                <a:lnTo>
                  <a:pt x="196904" y="335319"/>
                </a:lnTo>
                <a:lnTo>
                  <a:pt x="203889" y="342722"/>
                </a:lnTo>
                <a:lnTo>
                  <a:pt x="206171" y="343968"/>
                </a:lnTo>
                <a:lnTo>
                  <a:pt x="221563" y="347371"/>
                </a:lnTo>
                <a:lnTo>
                  <a:pt x="223898" y="359119"/>
                </a:lnTo>
                <a:lnTo>
                  <a:pt x="229312" y="366648"/>
                </a:lnTo>
                <a:lnTo>
                  <a:pt x="229961" y="368072"/>
                </a:lnTo>
                <a:lnTo>
                  <a:pt x="231626" y="378815"/>
                </a:lnTo>
                <a:lnTo>
                  <a:pt x="231479" y="380951"/>
                </a:lnTo>
                <a:lnTo>
                  <a:pt x="230903" y="383140"/>
                </a:lnTo>
                <a:lnTo>
                  <a:pt x="230254" y="384187"/>
                </a:lnTo>
                <a:lnTo>
                  <a:pt x="229814" y="384742"/>
                </a:lnTo>
                <a:lnTo>
                  <a:pt x="228862" y="396563"/>
                </a:lnTo>
                <a:lnTo>
                  <a:pt x="227930" y="398186"/>
                </a:lnTo>
                <a:lnTo>
                  <a:pt x="225480" y="398919"/>
                </a:lnTo>
                <a:lnTo>
                  <a:pt x="223050" y="399495"/>
                </a:lnTo>
                <a:lnTo>
                  <a:pt x="221061" y="400553"/>
                </a:lnTo>
                <a:lnTo>
                  <a:pt x="203616" y="422898"/>
                </a:lnTo>
                <a:lnTo>
                  <a:pt x="203040" y="424364"/>
                </a:lnTo>
                <a:lnTo>
                  <a:pt x="197271" y="439892"/>
                </a:lnTo>
                <a:lnTo>
                  <a:pt x="196768" y="441305"/>
                </a:lnTo>
                <a:lnTo>
                  <a:pt x="197910" y="446122"/>
                </a:lnTo>
                <a:lnTo>
                  <a:pt x="184476" y="466498"/>
                </a:lnTo>
                <a:lnTo>
                  <a:pt x="166560" y="482655"/>
                </a:lnTo>
                <a:lnTo>
                  <a:pt x="157974" y="487838"/>
                </a:lnTo>
                <a:lnTo>
                  <a:pt x="149398" y="492414"/>
                </a:lnTo>
                <a:lnTo>
                  <a:pt x="147471" y="493859"/>
                </a:lnTo>
                <a:lnTo>
                  <a:pt x="144697" y="498853"/>
                </a:lnTo>
                <a:lnTo>
                  <a:pt x="144184" y="501513"/>
                </a:lnTo>
                <a:lnTo>
                  <a:pt x="148257" y="510068"/>
                </a:lnTo>
                <a:lnTo>
                  <a:pt x="149932" y="512822"/>
                </a:lnTo>
                <a:lnTo>
                  <a:pt x="152571" y="515167"/>
                </a:lnTo>
                <a:lnTo>
                  <a:pt x="164654" y="524015"/>
                </a:lnTo>
                <a:lnTo>
                  <a:pt x="166539" y="524046"/>
                </a:lnTo>
                <a:lnTo>
                  <a:pt x="169000" y="525512"/>
                </a:lnTo>
                <a:lnTo>
                  <a:pt x="173963" y="529376"/>
                </a:lnTo>
                <a:lnTo>
                  <a:pt x="175230" y="531135"/>
                </a:lnTo>
                <a:lnTo>
                  <a:pt x="174246" y="532737"/>
                </a:lnTo>
                <a:lnTo>
                  <a:pt x="171000" y="533606"/>
                </a:lnTo>
                <a:lnTo>
                  <a:pt x="151042" y="536423"/>
                </a:lnTo>
                <a:lnTo>
                  <a:pt x="146602" y="536360"/>
                </a:lnTo>
                <a:lnTo>
                  <a:pt x="155450" y="538360"/>
                </a:lnTo>
                <a:lnTo>
                  <a:pt x="185847" y="562276"/>
                </a:lnTo>
                <a:lnTo>
                  <a:pt x="190423" y="572370"/>
                </a:lnTo>
                <a:lnTo>
                  <a:pt x="187962" y="573207"/>
                </a:lnTo>
                <a:lnTo>
                  <a:pt x="175795" y="575877"/>
                </a:lnTo>
                <a:lnTo>
                  <a:pt x="173397" y="576265"/>
                </a:lnTo>
                <a:lnTo>
                  <a:pt x="169397" y="575961"/>
                </a:lnTo>
                <a:lnTo>
                  <a:pt x="167418" y="575396"/>
                </a:lnTo>
                <a:lnTo>
                  <a:pt x="165869" y="574841"/>
                </a:lnTo>
                <a:lnTo>
                  <a:pt x="161283" y="573773"/>
                </a:lnTo>
                <a:lnTo>
                  <a:pt x="156864" y="572778"/>
                </a:lnTo>
                <a:lnTo>
                  <a:pt x="153000" y="572736"/>
                </a:lnTo>
                <a:lnTo>
                  <a:pt x="148801" y="572809"/>
                </a:lnTo>
                <a:lnTo>
                  <a:pt x="104080" y="584819"/>
                </a:lnTo>
                <a:lnTo>
                  <a:pt x="100510" y="587469"/>
                </a:lnTo>
                <a:lnTo>
                  <a:pt x="101756" y="589029"/>
                </a:lnTo>
                <a:lnTo>
                  <a:pt x="104091" y="590275"/>
                </a:lnTo>
                <a:lnTo>
                  <a:pt x="106687" y="591332"/>
                </a:lnTo>
                <a:lnTo>
                  <a:pt x="109347" y="592118"/>
                </a:lnTo>
                <a:lnTo>
                  <a:pt x="111986" y="591688"/>
                </a:lnTo>
                <a:lnTo>
                  <a:pt x="114383" y="590882"/>
                </a:lnTo>
                <a:lnTo>
                  <a:pt x="115629" y="591709"/>
                </a:lnTo>
                <a:lnTo>
                  <a:pt x="117336" y="594390"/>
                </a:lnTo>
                <a:lnTo>
                  <a:pt x="117347" y="596254"/>
                </a:lnTo>
                <a:lnTo>
                  <a:pt x="117127" y="599960"/>
                </a:lnTo>
                <a:lnTo>
                  <a:pt x="116698" y="601709"/>
                </a:lnTo>
                <a:lnTo>
                  <a:pt x="115619" y="602871"/>
                </a:lnTo>
                <a:lnTo>
                  <a:pt x="114415" y="603426"/>
                </a:lnTo>
                <a:lnTo>
                  <a:pt x="113064" y="603730"/>
                </a:lnTo>
                <a:lnTo>
                  <a:pt x="111410" y="603437"/>
                </a:lnTo>
                <a:lnTo>
                  <a:pt x="103619" y="600002"/>
                </a:lnTo>
                <a:lnTo>
                  <a:pt x="94970" y="594987"/>
                </a:lnTo>
                <a:lnTo>
                  <a:pt x="92384" y="596076"/>
                </a:lnTo>
                <a:lnTo>
                  <a:pt x="73694" y="600515"/>
                </a:lnTo>
                <a:lnTo>
                  <a:pt x="69160" y="601405"/>
                </a:lnTo>
                <a:lnTo>
                  <a:pt x="65139" y="601520"/>
                </a:lnTo>
                <a:lnTo>
                  <a:pt x="61841" y="601929"/>
                </a:lnTo>
                <a:lnTo>
                  <a:pt x="59191" y="604389"/>
                </a:lnTo>
                <a:lnTo>
                  <a:pt x="57600" y="607154"/>
                </a:lnTo>
                <a:lnTo>
                  <a:pt x="52951" y="627938"/>
                </a:lnTo>
                <a:lnTo>
                  <a:pt x="57118" y="632190"/>
                </a:lnTo>
                <a:lnTo>
                  <a:pt x="67034" y="643195"/>
                </a:lnTo>
                <a:lnTo>
                  <a:pt x="68772" y="645467"/>
                </a:lnTo>
                <a:lnTo>
                  <a:pt x="70113" y="647226"/>
                </a:lnTo>
                <a:lnTo>
                  <a:pt x="70971" y="649582"/>
                </a:lnTo>
                <a:lnTo>
                  <a:pt x="70678" y="651676"/>
                </a:lnTo>
                <a:lnTo>
                  <a:pt x="69662" y="653100"/>
                </a:lnTo>
                <a:lnTo>
                  <a:pt x="68437" y="653885"/>
                </a:lnTo>
                <a:lnTo>
                  <a:pt x="69526" y="654660"/>
                </a:lnTo>
                <a:lnTo>
                  <a:pt x="64385" y="662492"/>
                </a:lnTo>
                <a:lnTo>
                  <a:pt x="64469" y="672073"/>
                </a:lnTo>
                <a:lnTo>
                  <a:pt x="66333" y="689853"/>
                </a:lnTo>
                <a:lnTo>
                  <a:pt x="68196" y="690952"/>
                </a:lnTo>
                <a:lnTo>
                  <a:pt x="78971" y="708166"/>
                </a:lnTo>
                <a:lnTo>
                  <a:pt x="86238" y="717109"/>
                </a:lnTo>
                <a:lnTo>
                  <a:pt x="105787" y="729810"/>
                </a:lnTo>
                <a:lnTo>
                  <a:pt x="106509" y="730291"/>
                </a:lnTo>
                <a:lnTo>
                  <a:pt x="111965" y="734731"/>
                </a:lnTo>
                <a:lnTo>
                  <a:pt x="117106" y="741516"/>
                </a:lnTo>
                <a:lnTo>
                  <a:pt x="117389" y="742312"/>
                </a:lnTo>
                <a:lnTo>
                  <a:pt x="118048" y="744741"/>
                </a:lnTo>
                <a:lnTo>
                  <a:pt x="118006" y="745600"/>
                </a:lnTo>
                <a:lnTo>
                  <a:pt x="116666" y="750971"/>
                </a:lnTo>
                <a:lnTo>
                  <a:pt x="116446" y="751516"/>
                </a:lnTo>
                <a:lnTo>
                  <a:pt x="116373" y="752280"/>
                </a:lnTo>
                <a:lnTo>
                  <a:pt x="116362" y="753285"/>
                </a:lnTo>
                <a:lnTo>
                  <a:pt x="116582" y="755683"/>
                </a:lnTo>
                <a:lnTo>
                  <a:pt x="123200" y="764091"/>
                </a:lnTo>
                <a:lnTo>
                  <a:pt x="143199" y="777756"/>
                </a:lnTo>
                <a:lnTo>
                  <a:pt x="171450" y="787379"/>
                </a:lnTo>
                <a:lnTo>
                  <a:pt x="177429" y="795965"/>
                </a:lnTo>
                <a:lnTo>
                  <a:pt x="168340" y="799001"/>
                </a:lnTo>
                <a:lnTo>
                  <a:pt x="164790" y="800310"/>
                </a:lnTo>
                <a:lnTo>
                  <a:pt x="164214" y="800603"/>
                </a:lnTo>
                <a:lnTo>
                  <a:pt x="163125" y="801116"/>
                </a:lnTo>
                <a:lnTo>
                  <a:pt x="161523" y="801902"/>
                </a:lnTo>
                <a:lnTo>
                  <a:pt x="160476" y="802509"/>
                </a:lnTo>
                <a:lnTo>
                  <a:pt x="159031" y="803357"/>
                </a:lnTo>
                <a:lnTo>
                  <a:pt x="158455" y="803818"/>
                </a:lnTo>
                <a:lnTo>
                  <a:pt x="158309" y="803912"/>
                </a:lnTo>
                <a:lnTo>
                  <a:pt x="156885" y="805169"/>
                </a:lnTo>
                <a:lnTo>
                  <a:pt x="155691" y="806300"/>
                </a:lnTo>
                <a:lnTo>
                  <a:pt x="151901" y="809682"/>
                </a:lnTo>
                <a:lnTo>
                  <a:pt x="110530" y="826351"/>
                </a:lnTo>
                <a:lnTo>
                  <a:pt x="90133" y="834676"/>
                </a:lnTo>
                <a:lnTo>
                  <a:pt x="86164" y="843921"/>
                </a:lnTo>
                <a:lnTo>
                  <a:pt x="85945" y="844969"/>
                </a:lnTo>
                <a:lnTo>
                  <a:pt x="85934" y="845995"/>
                </a:lnTo>
                <a:lnTo>
                  <a:pt x="85892" y="855460"/>
                </a:lnTo>
                <a:lnTo>
                  <a:pt x="60322" y="837293"/>
                </a:lnTo>
                <a:lnTo>
                  <a:pt x="33108" y="856717"/>
                </a:lnTo>
                <a:lnTo>
                  <a:pt x="32135" y="856717"/>
                </a:lnTo>
                <a:lnTo>
                  <a:pt x="19758" y="848968"/>
                </a:lnTo>
                <a:lnTo>
                  <a:pt x="11549" y="850099"/>
                </a:lnTo>
                <a:lnTo>
                  <a:pt x="2869" y="855125"/>
                </a:lnTo>
                <a:lnTo>
                  <a:pt x="0" y="856884"/>
                </a:lnTo>
                <a:lnTo>
                  <a:pt x="3664" y="860769"/>
                </a:lnTo>
                <a:lnTo>
                  <a:pt x="16543" y="875931"/>
                </a:lnTo>
                <a:lnTo>
                  <a:pt x="27433" y="894632"/>
                </a:lnTo>
                <a:lnTo>
                  <a:pt x="26512" y="896171"/>
                </a:lnTo>
                <a:lnTo>
                  <a:pt x="25151" y="897742"/>
                </a:lnTo>
                <a:lnTo>
                  <a:pt x="21590" y="900621"/>
                </a:lnTo>
                <a:lnTo>
                  <a:pt x="7989" y="911658"/>
                </a:lnTo>
                <a:lnTo>
                  <a:pt x="5884" y="920841"/>
                </a:lnTo>
                <a:lnTo>
                  <a:pt x="3382" y="932201"/>
                </a:lnTo>
                <a:lnTo>
                  <a:pt x="11675" y="949426"/>
                </a:lnTo>
                <a:lnTo>
                  <a:pt x="10072" y="970734"/>
                </a:lnTo>
                <a:lnTo>
                  <a:pt x="9423" y="972567"/>
                </a:lnTo>
                <a:lnTo>
                  <a:pt x="20742" y="985865"/>
                </a:lnTo>
                <a:lnTo>
                  <a:pt x="26616" y="991194"/>
                </a:lnTo>
                <a:lnTo>
                  <a:pt x="28271" y="992954"/>
                </a:lnTo>
                <a:lnTo>
                  <a:pt x="29737" y="995226"/>
                </a:lnTo>
                <a:lnTo>
                  <a:pt x="30794" y="997487"/>
                </a:lnTo>
                <a:lnTo>
                  <a:pt x="32899" y="1005037"/>
                </a:lnTo>
                <a:lnTo>
                  <a:pt x="33622" y="1007697"/>
                </a:lnTo>
                <a:lnTo>
                  <a:pt x="32878" y="1009508"/>
                </a:lnTo>
                <a:lnTo>
                  <a:pt x="28732" y="1015927"/>
                </a:lnTo>
                <a:lnTo>
                  <a:pt x="25779" y="1018869"/>
                </a:lnTo>
                <a:lnTo>
                  <a:pt x="12554" y="1054009"/>
                </a:lnTo>
                <a:lnTo>
                  <a:pt x="57380" y="1089495"/>
                </a:lnTo>
                <a:lnTo>
                  <a:pt x="63746" y="1092584"/>
                </a:lnTo>
                <a:lnTo>
                  <a:pt x="68154" y="1092532"/>
                </a:lnTo>
                <a:lnTo>
                  <a:pt x="74804" y="1093254"/>
                </a:lnTo>
                <a:lnTo>
                  <a:pt x="100667" y="1105379"/>
                </a:lnTo>
                <a:lnTo>
                  <a:pt x="104132" y="1124751"/>
                </a:lnTo>
                <a:lnTo>
                  <a:pt x="103839" y="1127661"/>
                </a:lnTo>
                <a:lnTo>
                  <a:pt x="102415" y="1129400"/>
                </a:lnTo>
                <a:lnTo>
                  <a:pt x="99180" y="1131578"/>
                </a:lnTo>
                <a:lnTo>
                  <a:pt x="97525" y="1133002"/>
                </a:lnTo>
                <a:lnTo>
                  <a:pt x="96667" y="1133735"/>
                </a:lnTo>
                <a:lnTo>
                  <a:pt x="96080" y="1135274"/>
                </a:lnTo>
                <a:lnTo>
                  <a:pt x="97347" y="1137473"/>
                </a:lnTo>
                <a:lnTo>
                  <a:pt x="99682" y="1139075"/>
                </a:lnTo>
                <a:lnTo>
                  <a:pt x="104164" y="1140928"/>
                </a:lnTo>
                <a:lnTo>
                  <a:pt x="119755" y="1146698"/>
                </a:lnTo>
                <a:lnTo>
                  <a:pt x="121807" y="1169964"/>
                </a:lnTo>
                <a:lnTo>
                  <a:pt x="120488" y="1185241"/>
                </a:lnTo>
                <a:lnTo>
                  <a:pt x="121064" y="1188602"/>
                </a:lnTo>
                <a:lnTo>
                  <a:pt x="124582" y="1191031"/>
                </a:lnTo>
                <a:lnTo>
                  <a:pt x="153450" y="1202455"/>
                </a:lnTo>
                <a:lnTo>
                  <a:pt x="158372" y="1204068"/>
                </a:lnTo>
                <a:lnTo>
                  <a:pt x="169513" y="1206570"/>
                </a:lnTo>
                <a:lnTo>
                  <a:pt x="175115" y="1208905"/>
                </a:lnTo>
                <a:lnTo>
                  <a:pt x="200182" y="1256003"/>
                </a:lnTo>
                <a:lnTo>
                  <a:pt x="200548" y="1256809"/>
                </a:lnTo>
                <a:lnTo>
                  <a:pt x="201533" y="1258956"/>
                </a:lnTo>
                <a:lnTo>
                  <a:pt x="212192" y="1292861"/>
                </a:lnTo>
                <a:lnTo>
                  <a:pt x="225888" y="1318504"/>
                </a:lnTo>
                <a:lnTo>
                  <a:pt x="211250" y="1356911"/>
                </a:lnTo>
                <a:lnTo>
                  <a:pt x="200821" y="1364063"/>
                </a:lnTo>
                <a:lnTo>
                  <a:pt x="194831" y="1368178"/>
                </a:lnTo>
                <a:lnTo>
                  <a:pt x="194035" y="1368691"/>
                </a:lnTo>
                <a:lnTo>
                  <a:pt x="192329" y="1371905"/>
                </a:lnTo>
                <a:lnTo>
                  <a:pt x="192036" y="1376753"/>
                </a:lnTo>
                <a:lnTo>
                  <a:pt x="192758" y="1379622"/>
                </a:lnTo>
                <a:lnTo>
                  <a:pt x="197470" y="1386826"/>
                </a:lnTo>
                <a:lnTo>
                  <a:pt x="199763" y="1389496"/>
                </a:lnTo>
                <a:lnTo>
                  <a:pt x="195292" y="1404606"/>
                </a:lnTo>
                <a:lnTo>
                  <a:pt x="195229" y="1407538"/>
                </a:lnTo>
                <a:lnTo>
                  <a:pt x="195240" y="1409831"/>
                </a:lnTo>
                <a:lnTo>
                  <a:pt x="195313" y="1412836"/>
                </a:lnTo>
                <a:lnTo>
                  <a:pt x="210213" y="1442751"/>
                </a:lnTo>
                <a:lnTo>
                  <a:pt x="212517" y="1442584"/>
                </a:lnTo>
                <a:lnTo>
                  <a:pt x="223061" y="1442469"/>
                </a:lnTo>
                <a:lnTo>
                  <a:pt x="223710" y="1449715"/>
                </a:lnTo>
                <a:lnTo>
                  <a:pt x="223574" y="1459117"/>
                </a:lnTo>
                <a:lnTo>
                  <a:pt x="222087" y="1465149"/>
                </a:lnTo>
                <a:lnTo>
                  <a:pt x="226904" y="1467138"/>
                </a:lnTo>
                <a:lnTo>
                  <a:pt x="254316" y="1469086"/>
                </a:lnTo>
                <a:lnTo>
                  <a:pt x="249123" y="1491985"/>
                </a:lnTo>
                <a:lnTo>
                  <a:pt x="247500" y="1492739"/>
                </a:lnTo>
                <a:lnTo>
                  <a:pt x="246777" y="1493671"/>
                </a:lnTo>
                <a:lnTo>
                  <a:pt x="246997" y="1495284"/>
                </a:lnTo>
                <a:lnTo>
                  <a:pt x="250275" y="1501409"/>
                </a:lnTo>
                <a:lnTo>
                  <a:pt x="252610" y="1505755"/>
                </a:lnTo>
                <a:lnTo>
                  <a:pt x="232956" y="1527063"/>
                </a:lnTo>
                <a:lnTo>
                  <a:pt x="232149" y="1527806"/>
                </a:lnTo>
                <a:lnTo>
                  <a:pt x="205417" y="1518885"/>
                </a:lnTo>
                <a:lnTo>
                  <a:pt x="179450" y="1510132"/>
                </a:lnTo>
                <a:lnTo>
                  <a:pt x="177209" y="1509838"/>
                </a:lnTo>
                <a:lnTo>
                  <a:pt x="175638" y="1510477"/>
                </a:lnTo>
                <a:lnTo>
                  <a:pt x="175418" y="1510823"/>
                </a:lnTo>
                <a:lnTo>
                  <a:pt x="175198" y="1511231"/>
                </a:lnTo>
                <a:lnTo>
                  <a:pt x="175062" y="1512142"/>
                </a:lnTo>
                <a:lnTo>
                  <a:pt x="175031" y="1512320"/>
                </a:lnTo>
                <a:lnTo>
                  <a:pt x="178497" y="1520058"/>
                </a:lnTo>
                <a:lnTo>
                  <a:pt x="183983" y="1529681"/>
                </a:lnTo>
                <a:lnTo>
                  <a:pt x="228956" y="1561407"/>
                </a:lnTo>
                <a:lnTo>
                  <a:pt x="241416" y="1564465"/>
                </a:lnTo>
                <a:lnTo>
                  <a:pt x="232746" y="1577564"/>
                </a:lnTo>
                <a:lnTo>
                  <a:pt x="232526" y="1579407"/>
                </a:lnTo>
                <a:lnTo>
                  <a:pt x="232170" y="1584527"/>
                </a:lnTo>
                <a:lnTo>
                  <a:pt x="232191" y="1585679"/>
                </a:lnTo>
                <a:lnTo>
                  <a:pt x="241762" y="1605961"/>
                </a:lnTo>
                <a:lnTo>
                  <a:pt x="248620" y="1632463"/>
                </a:lnTo>
                <a:lnTo>
                  <a:pt x="255426" y="1634431"/>
                </a:lnTo>
                <a:lnTo>
                  <a:pt x="264546" y="1634777"/>
                </a:lnTo>
                <a:lnTo>
                  <a:pt x="284431" y="1634547"/>
                </a:lnTo>
                <a:lnTo>
                  <a:pt x="311969" y="1634201"/>
                </a:lnTo>
                <a:lnTo>
                  <a:pt x="320733" y="1634609"/>
                </a:lnTo>
                <a:lnTo>
                  <a:pt x="320011" y="1626913"/>
                </a:lnTo>
                <a:lnTo>
                  <a:pt x="319875" y="1623908"/>
                </a:lnTo>
                <a:lnTo>
                  <a:pt x="320157" y="1622882"/>
                </a:lnTo>
                <a:lnTo>
                  <a:pt x="321686" y="1622474"/>
                </a:lnTo>
                <a:lnTo>
                  <a:pt x="323749" y="1622191"/>
                </a:lnTo>
                <a:lnTo>
                  <a:pt x="327623" y="1621531"/>
                </a:lnTo>
                <a:lnTo>
                  <a:pt x="334639" y="1620128"/>
                </a:lnTo>
                <a:lnTo>
                  <a:pt x="337424" y="1616599"/>
                </a:lnTo>
                <a:lnTo>
                  <a:pt x="339727" y="1613458"/>
                </a:lnTo>
                <a:lnTo>
                  <a:pt x="352984" y="1593647"/>
                </a:lnTo>
                <a:lnTo>
                  <a:pt x="356554" y="1600192"/>
                </a:lnTo>
                <a:lnTo>
                  <a:pt x="378794" y="1598359"/>
                </a:lnTo>
                <a:lnTo>
                  <a:pt x="388438" y="1596663"/>
                </a:lnTo>
                <a:lnTo>
                  <a:pt x="396375" y="1595249"/>
                </a:lnTo>
                <a:lnTo>
                  <a:pt x="393862" y="1605668"/>
                </a:lnTo>
                <a:lnTo>
                  <a:pt x="424144" y="1645876"/>
                </a:lnTo>
                <a:lnTo>
                  <a:pt x="434290" y="1646609"/>
                </a:lnTo>
                <a:lnTo>
                  <a:pt x="440164" y="1645248"/>
                </a:lnTo>
                <a:lnTo>
                  <a:pt x="439588" y="1644211"/>
                </a:lnTo>
                <a:lnTo>
                  <a:pt x="438447" y="1641950"/>
                </a:lnTo>
                <a:lnTo>
                  <a:pt x="438300" y="1640599"/>
                </a:lnTo>
                <a:lnTo>
                  <a:pt x="438960" y="1640023"/>
                </a:lnTo>
                <a:lnTo>
                  <a:pt x="461797" y="1639018"/>
                </a:lnTo>
                <a:lnTo>
                  <a:pt x="465388" y="1639039"/>
                </a:lnTo>
                <a:lnTo>
                  <a:pt x="471734" y="1639384"/>
                </a:lnTo>
                <a:lnTo>
                  <a:pt x="481964" y="1641080"/>
                </a:lnTo>
                <a:lnTo>
                  <a:pt x="484079" y="1641426"/>
                </a:lnTo>
                <a:lnTo>
                  <a:pt x="486068" y="1642232"/>
                </a:lnTo>
                <a:lnTo>
                  <a:pt x="497901" y="1650724"/>
                </a:lnTo>
                <a:lnTo>
                  <a:pt x="498686" y="1650776"/>
                </a:lnTo>
                <a:lnTo>
                  <a:pt x="520622" y="1686137"/>
                </a:lnTo>
                <a:lnTo>
                  <a:pt x="525910" y="1694262"/>
                </a:lnTo>
                <a:lnTo>
                  <a:pt x="575301" y="1683823"/>
                </a:lnTo>
                <a:lnTo>
                  <a:pt x="583270" y="1677163"/>
                </a:lnTo>
                <a:lnTo>
                  <a:pt x="590474" y="1651949"/>
                </a:lnTo>
                <a:lnTo>
                  <a:pt x="594149" y="1639531"/>
                </a:lnTo>
                <a:lnTo>
                  <a:pt x="604306" y="1638075"/>
                </a:lnTo>
                <a:lnTo>
                  <a:pt x="606840" y="1637667"/>
                </a:lnTo>
                <a:lnTo>
                  <a:pt x="610745" y="1636274"/>
                </a:lnTo>
                <a:lnTo>
                  <a:pt x="612829" y="1635416"/>
                </a:lnTo>
                <a:lnTo>
                  <a:pt x="613562" y="1635133"/>
                </a:lnTo>
                <a:lnTo>
                  <a:pt x="616012" y="1633719"/>
                </a:lnTo>
                <a:lnTo>
                  <a:pt x="615656" y="1633133"/>
                </a:lnTo>
                <a:lnTo>
                  <a:pt x="615080" y="1631960"/>
                </a:lnTo>
                <a:lnTo>
                  <a:pt x="614860" y="1631500"/>
                </a:lnTo>
                <a:lnTo>
                  <a:pt x="614640" y="1631039"/>
                </a:lnTo>
                <a:lnTo>
                  <a:pt x="614211" y="1630013"/>
                </a:lnTo>
                <a:lnTo>
                  <a:pt x="613698" y="1627426"/>
                </a:lnTo>
                <a:lnTo>
                  <a:pt x="613771" y="1626358"/>
                </a:lnTo>
                <a:lnTo>
                  <a:pt x="614138" y="1625049"/>
                </a:lnTo>
                <a:lnTo>
                  <a:pt x="618222" y="1614118"/>
                </a:lnTo>
                <a:lnTo>
                  <a:pt x="630986" y="1588014"/>
                </a:lnTo>
                <a:lnTo>
                  <a:pt x="631425" y="1587386"/>
                </a:lnTo>
                <a:lnTo>
                  <a:pt x="632001" y="1586485"/>
                </a:lnTo>
                <a:lnTo>
                  <a:pt x="638996" y="1577543"/>
                </a:lnTo>
                <a:lnTo>
                  <a:pt x="639572" y="1577376"/>
                </a:lnTo>
                <a:lnTo>
                  <a:pt x="641488" y="1576768"/>
                </a:lnTo>
                <a:lnTo>
                  <a:pt x="648409" y="1576486"/>
                </a:lnTo>
                <a:lnTo>
                  <a:pt x="652807" y="1576423"/>
                </a:lnTo>
                <a:lnTo>
                  <a:pt x="655854" y="1576601"/>
                </a:lnTo>
                <a:lnTo>
                  <a:pt x="667100" y="1577972"/>
                </a:lnTo>
                <a:lnTo>
                  <a:pt x="669414" y="1584538"/>
                </a:lnTo>
                <a:lnTo>
                  <a:pt x="672796" y="1593731"/>
                </a:lnTo>
                <a:lnTo>
                  <a:pt x="677728" y="1593323"/>
                </a:lnTo>
                <a:lnTo>
                  <a:pt x="680534" y="1592862"/>
                </a:lnTo>
                <a:lnTo>
                  <a:pt x="683078" y="1591082"/>
                </a:lnTo>
                <a:lnTo>
                  <a:pt x="686701" y="1588380"/>
                </a:lnTo>
                <a:lnTo>
                  <a:pt x="688439" y="1588202"/>
                </a:lnTo>
                <a:lnTo>
                  <a:pt x="689560" y="1588087"/>
                </a:lnTo>
                <a:lnTo>
                  <a:pt x="701580" y="1592506"/>
                </a:lnTo>
                <a:lnTo>
                  <a:pt x="707779" y="1595134"/>
                </a:lnTo>
                <a:lnTo>
                  <a:pt x="709779" y="1596642"/>
                </a:lnTo>
                <a:lnTo>
                  <a:pt x="709570" y="1598621"/>
                </a:lnTo>
                <a:lnTo>
                  <a:pt x="706449" y="1603846"/>
                </a:lnTo>
                <a:lnTo>
                  <a:pt x="714313" y="1608076"/>
                </a:lnTo>
                <a:lnTo>
                  <a:pt x="732061" y="1620861"/>
                </a:lnTo>
                <a:lnTo>
                  <a:pt x="730145" y="1622777"/>
                </a:lnTo>
                <a:lnTo>
                  <a:pt x="730867" y="1625280"/>
                </a:lnTo>
                <a:lnTo>
                  <a:pt x="733045" y="1627835"/>
                </a:lnTo>
                <a:lnTo>
                  <a:pt x="745055" y="1638902"/>
                </a:lnTo>
                <a:lnTo>
                  <a:pt x="756039" y="1645426"/>
                </a:lnTo>
                <a:lnTo>
                  <a:pt x="765788" y="1644222"/>
                </a:lnTo>
                <a:lnTo>
                  <a:pt x="769044" y="1644169"/>
                </a:lnTo>
                <a:lnTo>
                  <a:pt x="788824" y="1685791"/>
                </a:lnTo>
                <a:lnTo>
                  <a:pt x="791274" y="1695676"/>
                </a:lnTo>
                <a:lnTo>
                  <a:pt x="790981" y="1697843"/>
                </a:lnTo>
                <a:lnTo>
                  <a:pt x="787640" y="1712628"/>
                </a:lnTo>
                <a:lnTo>
                  <a:pt x="825011" y="1714303"/>
                </a:lnTo>
                <a:lnTo>
                  <a:pt x="842581" y="1721109"/>
                </a:lnTo>
                <a:lnTo>
                  <a:pt x="873407" y="1730502"/>
                </a:lnTo>
                <a:lnTo>
                  <a:pt x="876140" y="1731025"/>
                </a:lnTo>
                <a:lnTo>
                  <a:pt x="881648" y="1731758"/>
                </a:lnTo>
                <a:lnTo>
                  <a:pt x="880004" y="1726031"/>
                </a:lnTo>
                <a:lnTo>
                  <a:pt x="882151" y="1719591"/>
                </a:lnTo>
                <a:lnTo>
                  <a:pt x="889250" y="1698618"/>
                </a:lnTo>
                <a:lnTo>
                  <a:pt x="897229" y="1686503"/>
                </a:lnTo>
                <a:lnTo>
                  <a:pt x="913322" y="1678210"/>
                </a:lnTo>
                <a:lnTo>
                  <a:pt x="921228" y="1671195"/>
                </a:lnTo>
                <a:lnTo>
                  <a:pt x="906967" y="1662745"/>
                </a:lnTo>
                <a:lnTo>
                  <a:pt x="905899" y="1662912"/>
                </a:lnTo>
                <a:lnTo>
                  <a:pt x="902108" y="1664430"/>
                </a:lnTo>
                <a:lnTo>
                  <a:pt x="899166" y="1665457"/>
                </a:lnTo>
                <a:lnTo>
                  <a:pt x="894119" y="1666305"/>
                </a:lnTo>
                <a:lnTo>
                  <a:pt x="889972" y="1659069"/>
                </a:lnTo>
                <a:lnTo>
                  <a:pt x="889009" y="1656473"/>
                </a:lnTo>
                <a:lnTo>
                  <a:pt x="888862" y="1654399"/>
                </a:lnTo>
                <a:lnTo>
                  <a:pt x="919867" y="1642274"/>
                </a:lnTo>
                <a:lnTo>
                  <a:pt x="929856" y="1647656"/>
                </a:lnTo>
                <a:lnTo>
                  <a:pt x="933982" y="1655740"/>
                </a:lnTo>
                <a:lnTo>
                  <a:pt x="935981" y="1657761"/>
                </a:lnTo>
                <a:lnTo>
                  <a:pt x="944725" y="1664881"/>
                </a:lnTo>
                <a:lnTo>
                  <a:pt x="947887" y="1666294"/>
                </a:lnTo>
                <a:lnTo>
                  <a:pt x="951101" y="1665530"/>
                </a:lnTo>
                <a:lnTo>
                  <a:pt x="953751" y="1663614"/>
                </a:lnTo>
                <a:lnTo>
                  <a:pt x="955803" y="1661205"/>
                </a:lnTo>
                <a:lnTo>
                  <a:pt x="960033" y="1657530"/>
                </a:lnTo>
                <a:lnTo>
                  <a:pt x="962159" y="1657017"/>
                </a:lnTo>
                <a:lnTo>
                  <a:pt x="967153" y="1656263"/>
                </a:lnTo>
                <a:lnTo>
                  <a:pt x="972336" y="1655624"/>
                </a:lnTo>
                <a:lnTo>
                  <a:pt x="975760" y="1655740"/>
                </a:lnTo>
                <a:lnTo>
                  <a:pt x="979341" y="1658200"/>
                </a:lnTo>
                <a:lnTo>
                  <a:pt x="987006" y="1666577"/>
                </a:lnTo>
                <a:lnTo>
                  <a:pt x="987362" y="1667048"/>
                </a:lnTo>
                <a:lnTo>
                  <a:pt x="987938" y="1667666"/>
                </a:lnTo>
                <a:lnTo>
                  <a:pt x="989498" y="1669457"/>
                </a:lnTo>
                <a:lnTo>
                  <a:pt x="990723" y="1673613"/>
                </a:lnTo>
                <a:lnTo>
                  <a:pt x="991749" y="1678168"/>
                </a:lnTo>
                <a:lnTo>
                  <a:pt x="992922" y="1683446"/>
                </a:lnTo>
                <a:lnTo>
                  <a:pt x="994796" y="1687100"/>
                </a:lnTo>
                <a:lnTo>
                  <a:pt x="1019445" y="1710146"/>
                </a:lnTo>
                <a:lnTo>
                  <a:pt x="1031539" y="1707162"/>
                </a:lnTo>
                <a:lnTo>
                  <a:pt x="1041580" y="1704660"/>
                </a:lnTo>
                <a:lnTo>
                  <a:pt x="1058878" y="1713612"/>
                </a:lnTo>
                <a:lnTo>
                  <a:pt x="1059245" y="1714293"/>
                </a:lnTo>
                <a:lnTo>
                  <a:pt x="1071475" y="1719287"/>
                </a:lnTo>
                <a:lnTo>
                  <a:pt x="1073517" y="1719465"/>
                </a:lnTo>
                <a:lnTo>
                  <a:pt x="1080721" y="1719989"/>
                </a:lnTo>
                <a:lnTo>
                  <a:pt x="1081611" y="1717413"/>
                </a:lnTo>
                <a:lnTo>
                  <a:pt x="1081663" y="1716083"/>
                </a:lnTo>
                <a:lnTo>
                  <a:pt x="1081642" y="1715078"/>
                </a:lnTo>
                <a:lnTo>
                  <a:pt x="1079391" y="1692608"/>
                </a:lnTo>
                <a:lnTo>
                  <a:pt x="1077317" y="1681885"/>
                </a:lnTo>
                <a:lnTo>
                  <a:pt x="1075862" y="1674744"/>
                </a:lnTo>
                <a:lnTo>
                  <a:pt x="1079087" y="1654755"/>
                </a:lnTo>
                <a:lnTo>
                  <a:pt x="1081433" y="1645154"/>
                </a:lnTo>
                <a:lnTo>
                  <a:pt x="1082375" y="1617804"/>
                </a:lnTo>
                <a:lnTo>
                  <a:pt x="1082731" y="1614914"/>
                </a:lnTo>
                <a:lnTo>
                  <a:pt x="1062805" y="1600066"/>
                </a:lnTo>
                <a:lnTo>
                  <a:pt x="1061810" y="1600181"/>
                </a:lnTo>
                <a:lnTo>
                  <a:pt x="1060753" y="1600412"/>
                </a:lnTo>
                <a:lnTo>
                  <a:pt x="1059339" y="1600590"/>
                </a:lnTo>
                <a:lnTo>
                  <a:pt x="1038806" y="1567156"/>
                </a:lnTo>
                <a:lnTo>
                  <a:pt x="1037863" y="1564444"/>
                </a:lnTo>
                <a:lnTo>
                  <a:pt x="1037916" y="1563177"/>
                </a:lnTo>
                <a:lnTo>
                  <a:pt x="1038198" y="1561292"/>
                </a:lnTo>
                <a:lnTo>
                  <a:pt x="1038973" y="1559345"/>
                </a:lnTo>
                <a:lnTo>
                  <a:pt x="1039402" y="1558298"/>
                </a:lnTo>
                <a:lnTo>
                  <a:pt x="1031099" y="1543952"/>
                </a:lnTo>
                <a:lnTo>
                  <a:pt x="1017476" y="1541146"/>
                </a:lnTo>
                <a:lnTo>
                  <a:pt x="1016827" y="1540267"/>
                </a:lnTo>
                <a:lnTo>
                  <a:pt x="1016398" y="1539220"/>
                </a:lnTo>
                <a:lnTo>
                  <a:pt x="1010409" y="1515367"/>
                </a:lnTo>
                <a:lnTo>
                  <a:pt x="1009969" y="1510833"/>
                </a:lnTo>
                <a:lnTo>
                  <a:pt x="1002985" y="1489891"/>
                </a:lnTo>
                <a:lnTo>
                  <a:pt x="987498" y="1459924"/>
                </a:lnTo>
                <a:lnTo>
                  <a:pt x="987645" y="1459086"/>
                </a:lnTo>
                <a:lnTo>
                  <a:pt x="991121" y="1447285"/>
                </a:lnTo>
                <a:lnTo>
                  <a:pt x="992556" y="1428239"/>
                </a:lnTo>
                <a:lnTo>
                  <a:pt x="954431" y="1400690"/>
                </a:lnTo>
                <a:lnTo>
                  <a:pt x="951164" y="1386669"/>
                </a:lnTo>
                <a:lnTo>
                  <a:pt x="951238" y="1385926"/>
                </a:lnTo>
                <a:lnTo>
                  <a:pt x="951520" y="1385141"/>
                </a:lnTo>
                <a:lnTo>
                  <a:pt x="951960" y="1384282"/>
                </a:lnTo>
                <a:lnTo>
                  <a:pt x="952316" y="1383580"/>
                </a:lnTo>
                <a:lnTo>
                  <a:pt x="952965" y="1382774"/>
                </a:lnTo>
                <a:lnTo>
                  <a:pt x="956494" y="1380439"/>
                </a:lnTo>
                <a:lnTo>
                  <a:pt x="957499" y="1379978"/>
                </a:lnTo>
                <a:lnTo>
                  <a:pt x="962567" y="1354932"/>
                </a:lnTo>
                <a:lnTo>
                  <a:pt x="965352" y="1345100"/>
                </a:lnTo>
                <a:lnTo>
                  <a:pt x="964106" y="1328943"/>
                </a:lnTo>
                <a:lnTo>
                  <a:pt x="964033" y="1327572"/>
                </a:lnTo>
                <a:lnTo>
                  <a:pt x="980493" y="1313488"/>
                </a:lnTo>
                <a:lnTo>
                  <a:pt x="996493" y="1313897"/>
                </a:lnTo>
                <a:lnTo>
                  <a:pt x="998294" y="1301478"/>
                </a:lnTo>
                <a:lnTo>
                  <a:pt x="997791" y="1298557"/>
                </a:lnTo>
                <a:lnTo>
                  <a:pt x="997645" y="1297803"/>
                </a:lnTo>
                <a:lnTo>
                  <a:pt x="992817" y="1283594"/>
                </a:lnTo>
                <a:lnTo>
                  <a:pt x="986839" y="1282934"/>
                </a:lnTo>
                <a:lnTo>
                  <a:pt x="982001" y="1275741"/>
                </a:lnTo>
                <a:lnTo>
                  <a:pt x="983153" y="1271929"/>
                </a:lnTo>
                <a:lnTo>
                  <a:pt x="984755" y="1266673"/>
                </a:lnTo>
                <a:lnTo>
                  <a:pt x="985634" y="1264485"/>
                </a:lnTo>
                <a:lnTo>
                  <a:pt x="997173" y="1263040"/>
                </a:lnTo>
                <a:lnTo>
                  <a:pt x="999676" y="1262631"/>
                </a:lnTo>
                <a:lnTo>
                  <a:pt x="1012618" y="1259542"/>
                </a:lnTo>
                <a:lnTo>
                  <a:pt x="1013979" y="1256412"/>
                </a:lnTo>
                <a:lnTo>
                  <a:pt x="1016733" y="1251207"/>
                </a:lnTo>
                <a:lnTo>
                  <a:pt x="1019141" y="1247030"/>
                </a:lnTo>
                <a:lnTo>
                  <a:pt x="1019864" y="1246108"/>
                </a:lnTo>
                <a:lnTo>
                  <a:pt x="1021225" y="1245155"/>
                </a:lnTo>
                <a:lnTo>
                  <a:pt x="1028691" y="1246810"/>
                </a:lnTo>
                <a:lnTo>
                  <a:pt x="1033329" y="1252255"/>
                </a:lnTo>
                <a:lnTo>
                  <a:pt x="1033769" y="1252663"/>
                </a:lnTo>
                <a:lnTo>
                  <a:pt x="1034628" y="1253061"/>
                </a:lnTo>
                <a:lnTo>
                  <a:pt x="1035999" y="1253522"/>
                </a:lnTo>
                <a:lnTo>
                  <a:pt x="1042292" y="1254883"/>
                </a:lnTo>
                <a:lnTo>
                  <a:pt x="1047612" y="1248098"/>
                </a:lnTo>
                <a:lnTo>
                  <a:pt x="1068407" y="1256359"/>
                </a:lnTo>
                <a:lnTo>
                  <a:pt x="1071653" y="1261584"/>
                </a:lnTo>
                <a:lnTo>
                  <a:pt x="1074962" y="1265322"/>
                </a:lnTo>
                <a:lnTo>
                  <a:pt x="1075537" y="1265783"/>
                </a:lnTo>
                <a:lnTo>
                  <a:pt x="1076585" y="1265793"/>
                </a:lnTo>
                <a:lnTo>
                  <a:pt x="1077328" y="1265448"/>
                </a:lnTo>
                <a:lnTo>
                  <a:pt x="1111536" y="1210947"/>
                </a:lnTo>
                <a:lnTo>
                  <a:pt x="1111390" y="1208895"/>
                </a:lnTo>
                <a:lnTo>
                  <a:pt x="1111411" y="1207868"/>
                </a:lnTo>
                <a:lnTo>
                  <a:pt x="1111913" y="1205167"/>
                </a:lnTo>
                <a:lnTo>
                  <a:pt x="1113840" y="1197932"/>
                </a:lnTo>
                <a:lnTo>
                  <a:pt x="1114196" y="1196581"/>
                </a:lnTo>
                <a:lnTo>
                  <a:pt x="1132269" y="1179346"/>
                </a:lnTo>
                <a:lnTo>
                  <a:pt x="1138572" y="1173890"/>
                </a:lnTo>
                <a:lnTo>
                  <a:pt x="1140415" y="1171880"/>
                </a:lnTo>
                <a:lnTo>
                  <a:pt x="1145881" y="1165765"/>
                </a:lnTo>
                <a:lnTo>
                  <a:pt x="1146719" y="1164655"/>
                </a:lnTo>
                <a:lnTo>
                  <a:pt x="1147368" y="1163797"/>
                </a:lnTo>
                <a:lnTo>
                  <a:pt x="1149410" y="1160603"/>
                </a:lnTo>
                <a:lnTo>
                  <a:pt x="1149556" y="1159179"/>
                </a:lnTo>
                <a:lnTo>
                  <a:pt x="1148907" y="1158153"/>
                </a:lnTo>
                <a:lnTo>
                  <a:pt x="1148614" y="1157797"/>
                </a:lnTo>
                <a:lnTo>
                  <a:pt x="1148331" y="1157399"/>
                </a:lnTo>
                <a:lnTo>
                  <a:pt x="1147745" y="1156812"/>
                </a:lnTo>
                <a:lnTo>
                  <a:pt x="1146760" y="1156090"/>
                </a:lnTo>
                <a:lnTo>
                  <a:pt x="1146038" y="1154938"/>
                </a:lnTo>
                <a:lnTo>
                  <a:pt x="1145535" y="1153692"/>
                </a:lnTo>
                <a:lnTo>
                  <a:pt x="1145169" y="1152509"/>
                </a:lnTo>
                <a:lnTo>
                  <a:pt x="1144813" y="1151158"/>
                </a:lnTo>
                <a:lnTo>
                  <a:pt x="1144666" y="1149682"/>
                </a:lnTo>
                <a:lnTo>
                  <a:pt x="1151472" y="1140897"/>
                </a:lnTo>
                <a:lnTo>
                  <a:pt x="1161022" y="1143912"/>
                </a:lnTo>
                <a:lnTo>
                  <a:pt x="1169849" y="1151703"/>
                </a:lnTo>
                <a:lnTo>
                  <a:pt x="1171032" y="1152299"/>
                </a:lnTo>
                <a:lnTo>
                  <a:pt x="1172613" y="1152645"/>
                </a:lnTo>
                <a:lnTo>
                  <a:pt x="1173336" y="1152760"/>
                </a:lnTo>
                <a:lnTo>
                  <a:pt x="1174393" y="1152875"/>
                </a:lnTo>
                <a:lnTo>
                  <a:pt x="1176707" y="1152896"/>
                </a:lnTo>
                <a:lnTo>
                  <a:pt x="1177576" y="1152718"/>
                </a:lnTo>
                <a:lnTo>
                  <a:pt x="1199209" y="1124300"/>
                </a:lnTo>
                <a:lnTo>
                  <a:pt x="1198706" y="1112803"/>
                </a:lnTo>
                <a:lnTo>
                  <a:pt x="1209188" y="1103463"/>
                </a:lnTo>
                <a:lnTo>
                  <a:pt x="1224643" y="1101568"/>
                </a:lnTo>
                <a:lnTo>
                  <a:pt x="1246925" y="1103610"/>
                </a:lnTo>
                <a:lnTo>
                  <a:pt x="1248265" y="1104186"/>
                </a:lnTo>
                <a:lnTo>
                  <a:pt x="1249040" y="1104479"/>
                </a:lnTo>
                <a:lnTo>
                  <a:pt x="1263228" y="1106992"/>
                </a:lnTo>
                <a:lnTo>
                  <a:pt x="1264348" y="1106961"/>
                </a:lnTo>
                <a:lnTo>
                  <a:pt x="1285248" y="1099819"/>
                </a:lnTo>
                <a:lnTo>
                  <a:pt x="1289206" y="1097851"/>
                </a:lnTo>
                <a:lnTo>
                  <a:pt x="1349362" y="1085736"/>
                </a:lnTo>
                <a:lnTo>
                  <a:pt x="1410669" y="1081422"/>
                </a:lnTo>
                <a:lnTo>
                  <a:pt x="1417307" y="1081139"/>
                </a:lnTo>
                <a:lnTo>
                  <a:pt x="1457850" y="1078406"/>
                </a:lnTo>
                <a:lnTo>
                  <a:pt x="1486310" y="1069087"/>
                </a:lnTo>
                <a:lnTo>
                  <a:pt x="1489630" y="1067506"/>
                </a:lnTo>
                <a:lnTo>
                  <a:pt x="1509357" y="1041329"/>
                </a:lnTo>
                <a:lnTo>
                  <a:pt x="1509357" y="1039643"/>
                </a:lnTo>
                <a:lnTo>
                  <a:pt x="1508917" y="1036125"/>
                </a:lnTo>
                <a:lnTo>
                  <a:pt x="1508844" y="1035497"/>
                </a:lnTo>
                <a:lnTo>
                  <a:pt x="1508634" y="1034743"/>
                </a:lnTo>
                <a:lnTo>
                  <a:pt x="1507838" y="1032429"/>
                </a:lnTo>
                <a:lnTo>
                  <a:pt x="1503001" y="1020754"/>
                </a:lnTo>
                <a:lnTo>
                  <a:pt x="1501294" y="1017141"/>
                </a:lnTo>
                <a:lnTo>
                  <a:pt x="1496216" y="1005749"/>
                </a:lnTo>
                <a:lnTo>
                  <a:pt x="1494959" y="1000220"/>
                </a:lnTo>
                <a:lnTo>
                  <a:pt x="1494530" y="997498"/>
                </a:lnTo>
                <a:lnTo>
                  <a:pt x="1494310" y="995372"/>
                </a:lnTo>
                <a:lnTo>
                  <a:pt x="1493881" y="990566"/>
                </a:lnTo>
                <a:lnTo>
                  <a:pt x="1494593" y="983593"/>
                </a:lnTo>
                <a:lnTo>
                  <a:pt x="1495106" y="979645"/>
                </a:lnTo>
                <a:lnTo>
                  <a:pt x="1495535" y="978064"/>
                </a:lnTo>
                <a:lnTo>
                  <a:pt x="1498069" y="969583"/>
                </a:lnTo>
                <a:lnTo>
                  <a:pt x="1500886" y="958400"/>
                </a:lnTo>
                <a:lnTo>
                  <a:pt x="1502331" y="949646"/>
                </a:lnTo>
                <a:lnTo>
                  <a:pt x="1506079" y="933929"/>
                </a:lnTo>
                <a:lnTo>
                  <a:pt x="1506739" y="931657"/>
                </a:lnTo>
                <a:lnTo>
                  <a:pt x="1507849" y="927144"/>
                </a:lnTo>
                <a:lnTo>
                  <a:pt x="1511440" y="907919"/>
                </a:lnTo>
                <a:lnTo>
                  <a:pt x="1510624" y="902883"/>
                </a:lnTo>
                <a:lnTo>
                  <a:pt x="1510194" y="900590"/>
                </a:lnTo>
                <a:lnTo>
                  <a:pt x="1497828" y="877543"/>
                </a:lnTo>
                <a:lnTo>
                  <a:pt x="1493608" y="873428"/>
                </a:lnTo>
                <a:lnTo>
                  <a:pt x="1483609" y="846927"/>
                </a:lnTo>
                <a:lnTo>
                  <a:pt x="1483902" y="842864"/>
                </a:lnTo>
                <a:lnTo>
                  <a:pt x="1495703" y="803200"/>
                </a:lnTo>
                <a:lnTo>
                  <a:pt x="1498718" y="796300"/>
                </a:lnTo>
                <a:lnTo>
                  <a:pt x="1522278" y="763400"/>
                </a:lnTo>
                <a:lnTo>
                  <a:pt x="1561334" y="745820"/>
                </a:lnTo>
                <a:lnTo>
                  <a:pt x="1575386" y="740103"/>
                </a:lnTo>
                <a:lnTo>
                  <a:pt x="1612746" y="715287"/>
                </a:lnTo>
                <a:lnTo>
                  <a:pt x="1640316" y="681487"/>
                </a:lnTo>
                <a:lnTo>
                  <a:pt x="1645551" y="661299"/>
                </a:lnTo>
                <a:lnTo>
                  <a:pt x="1659007" y="653184"/>
                </a:lnTo>
                <a:lnTo>
                  <a:pt x="1669195" y="638881"/>
                </a:lnTo>
                <a:lnTo>
                  <a:pt x="1670001" y="637771"/>
                </a:lnTo>
                <a:lnTo>
                  <a:pt x="1681341" y="633792"/>
                </a:lnTo>
                <a:lnTo>
                  <a:pt x="1690932" y="629069"/>
                </a:lnTo>
                <a:lnTo>
                  <a:pt x="1714733" y="590987"/>
                </a:lnTo>
                <a:lnTo>
                  <a:pt x="1699110" y="576872"/>
                </a:lnTo>
                <a:lnTo>
                  <a:pt x="1678650" y="566914"/>
                </a:lnTo>
                <a:lnTo>
                  <a:pt x="1677289" y="567155"/>
                </a:lnTo>
                <a:lnTo>
                  <a:pt x="1676409" y="567427"/>
                </a:lnTo>
                <a:lnTo>
                  <a:pt x="1675184" y="567511"/>
                </a:lnTo>
                <a:lnTo>
                  <a:pt x="1625081" y="541449"/>
                </a:lnTo>
                <a:lnTo>
                  <a:pt x="1613835" y="528842"/>
                </a:lnTo>
                <a:lnTo>
                  <a:pt x="1600516" y="501984"/>
                </a:lnTo>
                <a:lnTo>
                  <a:pt x="1583396" y="474016"/>
                </a:lnTo>
                <a:lnTo>
                  <a:pt x="1583616" y="472875"/>
                </a:lnTo>
                <a:lnTo>
                  <a:pt x="1584192" y="471807"/>
                </a:lnTo>
                <a:lnTo>
                  <a:pt x="1586265" y="468593"/>
                </a:lnTo>
                <a:lnTo>
                  <a:pt x="1589742" y="462101"/>
                </a:lnTo>
                <a:lnTo>
                  <a:pt x="1589815" y="461001"/>
                </a:lnTo>
                <a:lnTo>
                  <a:pt x="1587386" y="456760"/>
                </a:lnTo>
                <a:lnTo>
                  <a:pt x="1586946" y="455986"/>
                </a:lnTo>
                <a:lnTo>
                  <a:pt x="1579197" y="443546"/>
                </a:lnTo>
                <a:lnTo>
                  <a:pt x="1578695" y="442981"/>
                </a:lnTo>
                <a:lnTo>
                  <a:pt x="1577857" y="442551"/>
                </a:lnTo>
                <a:lnTo>
                  <a:pt x="1581114" y="429065"/>
                </a:lnTo>
                <a:lnTo>
                  <a:pt x="1586213" y="420259"/>
                </a:lnTo>
                <a:lnTo>
                  <a:pt x="1587972" y="420301"/>
                </a:lnTo>
                <a:lnTo>
                  <a:pt x="1588757" y="420311"/>
                </a:lnTo>
                <a:lnTo>
                  <a:pt x="1625542" y="403663"/>
                </a:lnTo>
                <a:lnTo>
                  <a:pt x="1628819" y="401547"/>
                </a:lnTo>
                <a:lnTo>
                  <a:pt x="1628746" y="397453"/>
                </a:lnTo>
                <a:lnTo>
                  <a:pt x="1628746" y="396689"/>
                </a:lnTo>
                <a:lnTo>
                  <a:pt x="1637709" y="359256"/>
                </a:lnTo>
                <a:lnTo>
                  <a:pt x="1660860" y="340670"/>
                </a:lnTo>
                <a:lnTo>
                  <a:pt x="1661436" y="340387"/>
                </a:lnTo>
                <a:lnTo>
                  <a:pt x="1698325" y="329236"/>
                </a:lnTo>
                <a:lnTo>
                  <a:pt x="1701183" y="329246"/>
                </a:lnTo>
                <a:lnTo>
                  <a:pt x="1702764" y="329267"/>
                </a:lnTo>
                <a:lnTo>
                  <a:pt x="1704838" y="329382"/>
                </a:lnTo>
                <a:lnTo>
                  <a:pt x="1706304" y="329434"/>
                </a:lnTo>
                <a:lnTo>
                  <a:pt x="1779359" y="309686"/>
                </a:lnTo>
                <a:lnTo>
                  <a:pt x="1785411" y="305163"/>
                </a:lnTo>
                <a:lnTo>
                  <a:pt x="1782050" y="284975"/>
                </a:lnTo>
                <a:lnTo>
                  <a:pt x="1779778" y="281101"/>
                </a:lnTo>
                <a:lnTo>
                  <a:pt x="1792008" y="270389"/>
                </a:lnTo>
                <a:lnTo>
                  <a:pt x="1819002" y="239804"/>
                </a:lnTo>
                <a:lnTo>
                  <a:pt x="1819441" y="237699"/>
                </a:lnTo>
                <a:lnTo>
                  <a:pt x="1819075" y="235594"/>
                </a:lnTo>
                <a:lnTo>
                  <a:pt x="1819295" y="234338"/>
                </a:lnTo>
                <a:lnTo>
                  <a:pt x="1899083" y="210192"/>
                </a:lnTo>
                <a:lnTo>
                  <a:pt x="1950705" y="206046"/>
                </a:lnTo>
                <a:lnTo>
                  <a:pt x="1951804" y="206245"/>
                </a:lnTo>
                <a:lnTo>
                  <a:pt x="1952862" y="206590"/>
                </a:lnTo>
                <a:lnTo>
                  <a:pt x="1953605" y="207019"/>
                </a:lnTo>
                <a:lnTo>
                  <a:pt x="1954537" y="207564"/>
                </a:lnTo>
                <a:lnTo>
                  <a:pt x="1956003" y="208203"/>
                </a:lnTo>
                <a:lnTo>
                  <a:pt x="1988567" y="182570"/>
                </a:lnTo>
                <a:lnTo>
                  <a:pt x="1971028" y="171240"/>
                </a:lnTo>
                <a:lnTo>
                  <a:pt x="1970107" y="170340"/>
                </a:lnTo>
                <a:lnTo>
                  <a:pt x="1969741" y="169408"/>
                </a:lnTo>
                <a:lnTo>
                  <a:pt x="1969887" y="168801"/>
                </a:lnTo>
                <a:lnTo>
                  <a:pt x="1970683" y="164487"/>
                </a:lnTo>
                <a:lnTo>
                  <a:pt x="1967228" y="155995"/>
                </a:lnTo>
                <a:lnTo>
                  <a:pt x="1955615" y="143974"/>
                </a:lnTo>
                <a:lnTo>
                  <a:pt x="1951008" y="144759"/>
                </a:lnTo>
                <a:lnTo>
                  <a:pt x="1949082" y="145032"/>
                </a:lnTo>
                <a:lnTo>
                  <a:pt x="1944003" y="145681"/>
                </a:lnTo>
                <a:lnTo>
                  <a:pt x="1942422" y="145775"/>
                </a:lnTo>
                <a:lnTo>
                  <a:pt x="1916119" y="146362"/>
                </a:lnTo>
                <a:lnTo>
                  <a:pt x="1915051" y="146257"/>
                </a:lnTo>
                <a:lnTo>
                  <a:pt x="1899648" y="121472"/>
                </a:lnTo>
                <a:lnTo>
                  <a:pt x="1899659" y="120802"/>
                </a:lnTo>
                <a:lnTo>
                  <a:pt x="1905523" y="111441"/>
                </a:lnTo>
                <a:lnTo>
                  <a:pt x="1891827" y="107965"/>
                </a:lnTo>
                <a:lnTo>
                  <a:pt x="1864267" y="108321"/>
                </a:lnTo>
                <a:lnTo>
                  <a:pt x="1863765" y="108907"/>
                </a:lnTo>
                <a:lnTo>
                  <a:pt x="1861733" y="110928"/>
                </a:lnTo>
                <a:lnTo>
                  <a:pt x="1852069" y="116886"/>
                </a:lnTo>
                <a:lnTo>
                  <a:pt x="1850655" y="117315"/>
                </a:lnTo>
                <a:lnTo>
                  <a:pt x="1849671" y="117588"/>
                </a:lnTo>
                <a:lnTo>
                  <a:pt x="1847681" y="117881"/>
                </a:lnTo>
                <a:lnTo>
                  <a:pt x="1846666" y="117870"/>
                </a:lnTo>
                <a:lnTo>
                  <a:pt x="1831431" y="111776"/>
                </a:lnTo>
                <a:lnTo>
                  <a:pt x="1831483" y="111012"/>
                </a:lnTo>
                <a:lnTo>
                  <a:pt x="1831452" y="109075"/>
                </a:lnTo>
                <a:lnTo>
                  <a:pt x="1801170" y="100792"/>
                </a:lnTo>
                <a:lnTo>
                  <a:pt x="1794762" y="102007"/>
                </a:lnTo>
                <a:lnTo>
                  <a:pt x="1787097" y="102363"/>
                </a:lnTo>
                <a:lnTo>
                  <a:pt x="1777275" y="102646"/>
                </a:lnTo>
                <a:lnTo>
                  <a:pt x="1776385" y="102478"/>
                </a:lnTo>
                <a:lnTo>
                  <a:pt x="1775558" y="102164"/>
                </a:lnTo>
                <a:lnTo>
                  <a:pt x="1762972" y="88552"/>
                </a:lnTo>
                <a:lnTo>
                  <a:pt x="1746344" y="88552"/>
                </a:lnTo>
                <a:lnTo>
                  <a:pt x="1730439" y="87473"/>
                </a:lnTo>
                <a:lnTo>
                  <a:pt x="1719319" y="87327"/>
                </a:lnTo>
                <a:lnTo>
                  <a:pt x="1707194" y="90813"/>
                </a:lnTo>
                <a:lnTo>
                  <a:pt x="1704859" y="92866"/>
                </a:lnTo>
                <a:lnTo>
                  <a:pt x="1703550" y="93431"/>
                </a:lnTo>
                <a:lnTo>
                  <a:pt x="1676545" y="78510"/>
                </a:lnTo>
                <a:lnTo>
                  <a:pt x="1674975" y="76856"/>
                </a:lnTo>
                <a:lnTo>
                  <a:pt x="1672483" y="76531"/>
                </a:lnTo>
                <a:lnTo>
                  <a:pt x="1650368" y="78761"/>
                </a:lnTo>
                <a:lnTo>
                  <a:pt x="1648201" y="80049"/>
                </a:lnTo>
                <a:lnTo>
                  <a:pt x="1631447" y="90259"/>
                </a:lnTo>
                <a:lnTo>
                  <a:pt x="1611846" y="100866"/>
                </a:lnTo>
                <a:lnTo>
                  <a:pt x="1608380" y="102677"/>
                </a:lnTo>
                <a:lnTo>
                  <a:pt x="1605113" y="103850"/>
                </a:lnTo>
                <a:lnTo>
                  <a:pt x="1602621" y="104551"/>
                </a:lnTo>
                <a:lnTo>
                  <a:pt x="1599909" y="104803"/>
                </a:lnTo>
                <a:lnTo>
                  <a:pt x="1583260" y="92436"/>
                </a:lnTo>
                <a:lnTo>
                  <a:pt x="1575093" y="79159"/>
                </a:lnTo>
                <a:lnTo>
                  <a:pt x="1574590" y="77107"/>
                </a:lnTo>
                <a:lnTo>
                  <a:pt x="1575030" y="56825"/>
                </a:lnTo>
                <a:lnTo>
                  <a:pt x="1589700" y="41789"/>
                </a:lnTo>
                <a:lnTo>
                  <a:pt x="1593543" y="38009"/>
                </a:lnTo>
                <a:lnTo>
                  <a:pt x="1600705" y="27685"/>
                </a:lnTo>
                <a:lnTo>
                  <a:pt x="1601647" y="25925"/>
                </a:lnTo>
                <a:lnTo>
                  <a:pt x="1605176" y="18449"/>
                </a:lnTo>
                <a:lnTo>
                  <a:pt x="1601417" y="6827"/>
                </a:lnTo>
                <a:lnTo>
                  <a:pt x="1601176" y="6994"/>
                </a:lnTo>
                <a:close/>
              </a:path>
            </a:pathLst>
          </a:custGeom>
          <a:ln w="15852">
            <a:solidFill>
              <a:srgbClr val="CEE6F5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A3F5EB7-99D8-1F2B-A769-4BA7A7A3C924}"/>
              </a:ext>
            </a:extLst>
          </p:cNvPr>
          <p:cNvSpPr/>
          <p:nvPr/>
        </p:nvSpPr>
        <p:spPr>
          <a:xfrm>
            <a:off x="4833917" y="2806556"/>
            <a:ext cx="965526" cy="1106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87C6366-2B9B-4AC6-E804-725F53CADC5D}"/>
              </a:ext>
            </a:extLst>
          </p:cNvPr>
          <p:cNvSpPr/>
          <p:nvPr/>
        </p:nvSpPr>
        <p:spPr>
          <a:xfrm>
            <a:off x="6082586" y="1552624"/>
            <a:ext cx="2775901" cy="39333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+mj-l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960BB2FB-6399-2D08-B96D-166F77E4D322}"/>
              </a:ext>
            </a:extLst>
          </p:cNvPr>
          <p:cNvSpPr/>
          <p:nvPr/>
        </p:nvSpPr>
        <p:spPr>
          <a:xfrm>
            <a:off x="5118344" y="4965994"/>
            <a:ext cx="699662" cy="699662"/>
          </a:xfrm>
          <a:custGeom>
            <a:avLst/>
            <a:gdLst/>
            <a:ahLst/>
            <a:cxnLst/>
            <a:rect l="l" t="t" r="r" b="b"/>
            <a:pathLst>
              <a:path w="1153795" h="1153795">
                <a:moveTo>
                  <a:pt x="560721" y="0"/>
                </a:moveTo>
                <a:lnTo>
                  <a:pt x="515340" y="3066"/>
                </a:lnTo>
                <a:lnTo>
                  <a:pt x="469864" y="9814"/>
                </a:lnTo>
                <a:lnTo>
                  <a:pt x="424482" y="20334"/>
                </a:lnTo>
                <a:lnTo>
                  <a:pt x="379384" y="34714"/>
                </a:lnTo>
                <a:lnTo>
                  <a:pt x="335593" y="52687"/>
                </a:lnTo>
                <a:lnTo>
                  <a:pt x="294065" y="73799"/>
                </a:lnTo>
                <a:lnTo>
                  <a:pt x="254889" y="97861"/>
                </a:lnTo>
                <a:lnTo>
                  <a:pt x="218154" y="124683"/>
                </a:lnTo>
                <a:lnTo>
                  <a:pt x="183949" y="154073"/>
                </a:lnTo>
                <a:lnTo>
                  <a:pt x="152361" y="185842"/>
                </a:lnTo>
                <a:lnTo>
                  <a:pt x="123481" y="219800"/>
                </a:lnTo>
                <a:lnTo>
                  <a:pt x="97396" y="255756"/>
                </a:lnTo>
                <a:lnTo>
                  <a:pt x="74195" y="293521"/>
                </a:lnTo>
                <a:lnTo>
                  <a:pt x="53968" y="332903"/>
                </a:lnTo>
                <a:lnTo>
                  <a:pt x="36801" y="373713"/>
                </a:lnTo>
                <a:lnTo>
                  <a:pt x="22786" y="415760"/>
                </a:lnTo>
                <a:lnTo>
                  <a:pt x="12009" y="458854"/>
                </a:lnTo>
                <a:lnTo>
                  <a:pt x="4560" y="502805"/>
                </a:lnTo>
                <a:lnTo>
                  <a:pt x="527" y="547423"/>
                </a:lnTo>
                <a:lnTo>
                  <a:pt x="0" y="592518"/>
                </a:lnTo>
                <a:lnTo>
                  <a:pt x="3066" y="637898"/>
                </a:lnTo>
                <a:lnTo>
                  <a:pt x="9814" y="683374"/>
                </a:lnTo>
                <a:lnTo>
                  <a:pt x="20334" y="728756"/>
                </a:lnTo>
                <a:lnTo>
                  <a:pt x="34714" y="773854"/>
                </a:lnTo>
                <a:lnTo>
                  <a:pt x="52688" y="817645"/>
                </a:lnTo>
                <a:lnTo>
                  <a:pt x="73802" y="859173"/>
                </a:lnTo>
                <a:lnTo>
                  <a:pt x="97865" y="898349"/>
                </a:lnTo>
                <a:lnTo>
                  <a:pt x="124687" y="935084"/>
                </a:lnTo>
                <a:lnTo>
                  <a:pt x="154077" y="969289"/>
                </a:lnTo>
                <a:lnTo>
                  <a:pt x="185847" y="1000877"/>
                </a:lnTo>
                <a:lnTo>
                  <a:pt x="219805" y="1029757"/>
                </a:lnTo>
                <a:lnTo>
                  <a:pt x="255761" y="1055842"/>
                </a:lnTo>
                <a:lnTo>
                  <a:pt x="293525" y="1079043"/>
                </a:lnTo>
                <a:lnTo>
                  <a:pt x="332907" y="1099271"/>
                </a:lnTo>
                <a:lnTo>
                  <a:pt x="373716" y="1116437"/>
                </a:lnTo>
                <a:lnTo>
                  <a:pt x="415763" y="1130453"/>
                </a:lnTo>
                <a:lnTo>
                  <a:pt x="458857" y="1141229"/>
                </a:lnTo>
                <a:lnTo>
                  <a:pt x="502807" y="1148679"/>
                </a:lnTo>
                <a:lnTo>
                  <a:pt x="547425" y="1152711"/>
                </a:lnTo>
                <a:lnTo>
                  <a:pt x="592519" y="1153239"/>
                </a:lnTo>
                <a:lnTo>
                  <a:pt x="637899" y="1150173"/>
                </a:lnTo>
                <a:lnTo>
                  <a:pt x="683375" y="1143424"/>
                </a:lnTo>
                <a:lnTo>
                  <a:pt x="728757" y="1132904"/>
                </a:lnTo>
                <a:lnTo>
                  <a:pt x="773854" y="1118524"/>
                </a:lnTo>
                <a:lnTo>
                  <a:pt x="817645" y="1100551"/>
                </a:lnTo>
                <a:lnTo>
                  <a:pt x="859173" y="1079439"/>
                </a:lnTo>
                <a:lnTo>
                  <a:pt x="898349" y="1055377"/>
                </a:lnTo>
                <a:lnTo>
                  <a:pt x="935084" y="1028556"/>
                </a:lnTo>
                <a:lnTo>
                  <a:pt x="969289" y="999165"/>
                </a:lnTo>
                <a:lnTo>
                  <a:pt x="1000877" y="967396"/>
                </a:lnTo>
                <a:lnTo>
                  <a:pt x="1029757" y="933438"/>
                </a:lnTo>
                <a:lnTo>
                  <a:pt x="1055842" y="897482"/>
                </a:lnTo>
                <a:lnTo>
                  <a:pt x="1079043" y="859718"/>
                </a:lnTo>
                <a:lnTo>
                  <a:pt x="1099271" y="820336"/>
                </a:lnTo>
                <a:lnTo>
                  <a:pt x="1116437" y="779526"/>
                </a:lnTo>
                <a:lnTo>
                  <a:pt x="1130453" y="737479"/>
                </a:lnTo>
                <a:lnTo>
                  <a:pt x="1141229" y="694384"/>
                </a:lnTo>
                <a:lnTo>
                  <a:pt x="1148679" y="650433"/>
                </a:lnTo>
                <a:lnTo>
                  <a:pt x="1152711" y="605815"/>
                </a:lnTo>
                <a:lnTo>
                  <a:pt x="1153239" y="560721"/>
                </a:lnTo>
                <a:lnTo>
                  <a:pt x="1150173" y="515340"/>
                </a:lnTo>
                <a:lnTo>
                  <a:pt x="1143424" y="469864"/>
                </a:lnTo>
                <a:lnTo>
                  <a:pt x="1132904" y="424482"/>
                </a:lnTo>
                <a:lnTo>
                  <a:pt x="1118524" y="379384"/>
                </a:lnTo>
                <a:lnTo>
                  <a:pt x="1100551" y="335593"/>
                </a:lnTo>
                <a:lnTo>
                  <a:pt x="1079439" y="294065"/>
                </a:lnTo>
                <a:lnTo>
                  <a:pt x="1055377" y="254889"/>
                </a:lnTo>
                <a:lnTo>
                  <a:pt x="1028556" y="218154"/>
                </a:lnTo>
                <a:lnTo>
                  <a:pt x="999165" y="183949"/>
                </a:lnTo>
                <a:lnTo>
                  <a:pt x="967396" y="152361"/>
                </a:lnTo>
                <a:lnTo>
                  <a:pt x="933438" y="123481"/>
                </a:lnTo>
                <a:lnTo>
                  <a:pt x="897482" y="97396"/>
                </a:lnTo>
                <a:lnTo>
                  <a:pt x="859718" y="74195"/>
                </a:lnTo>
                <a:lnTo>
                  <a:pt x="820336" y="53968"/>
                </a:lnTo>
                <a:lnTo>
                  <a:pt x="779526" y="36801"/>
                </a:lnTo>
                <a:lnTo>
                  <a:pt x="737479" y="22786"/>
                </a:lnTo>
                <a:lnTo>
                  <a:pt x="694384" y="12009"/>
                </a:lnTo>
                <a:lnTo>
                  <a:pt x="650433" y="4560"/>
                </a:lnTo>
                <a:lnTo>
                  <a:pt x="605815" y="527"/>
                </a:lnTo>
                <a:lnTo>
                  <a:pt x="560721" y="0"/>
                </a:lnTo>
                <a:close/>
              </a:path>
            </a:pathLst>
          </a:custGeom>
          <a:solidFill>
            <a:srgbClr val="F47B23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BE177C1-957B-676A-E60D-087687D34BFF}"/>
              </a:ext>
            </a:extLst>
          </p:cNvPr>
          <p:cNvSpPr/>
          <p:nvPr/>
        </p:nvSpPr>
        <p:spPr>
          <a:xfrm>
            <a:off x="6027013" y="4734113"/>
            <a:ext cx="1311145" cy="1311530"/>
          </a:xfrm>
          <a:custGeom>
            <a:avLst/>
            <a:gdLst/>
            <a:ahLst/>
            <a:cxnLst/>
            <a:rect l="l" t="t" r="r" b="b"/>
            <a:pathLst>
              <a:path w="2162175" h="2162809">
                <a:moveTo>
                  <a:pt x="1080881" y="0"/>
                </a:moveTo>
                <a:lnTo>
                  <a:pt x="1025513" y="1429"/>
                </a:lnTo>
                <a:lnTo>
                  <a:pt x="969959" y="5750"/>
                </a:lnTo>
                <a:lnTo>
                  <a:pt x="914321" y="13007"/>
                </a:lnTo>
                <a:lnTo>
                  <a:pt x="858698" y="23248"/>
                </a:lnTo>
                <a:lnTo>
                  <a:pt x="803190" y="36518"/>
                </a:lnTo>
                <a:lnTo>
                  <a:pt x="766299" y="47071"/>
                </a:lnTo>
                <a:lnTo>
                  <a:pt x="729485" y="59023"/>
                </a:lnTo>
                <a:lnTo>
                  <a:pt x="629113" y="99187"/>
                </a:lnTo>
                <a:lnTo>
                  <a:pt x="551263" y="138765"/>
                </a:lnTo>
                <a:lnTo>
                  <a:pt x="477823" y="183873"/>
                </a:lnTo>
                <a:lnTo>
                  <a:pt x="408957" y="234153"/>
                </a:lnTo>
                <a:lnTo>
                  <a:pt x="344834" y="289249"/>
                </a:lnTo>
                <a:lnTo>
                  <a:pt x="285618" y="348805"/>
                </a:lnTo>
                <a:lnTo>
                  <a:pt x="231477" y="412463"/>
                </a:lnTo>
                <a:lnTo>
                  <a:pt x="182577" y="479868"/>
                </a:lnTo>
                <a:lnTo>
                  <a:pt x="139084" y="550662"/>
                </a:lnTo>
                <a:lnTo>
                  <a:pt x="101164" y="624490"/>
                </a:lnTo>
                <a:lnTo>
                  <a:pt x="68983" y="700993"/>
                </a:lnTo>
                <a:lnTo>
                  <a:pt x="42708" y="779817"/>
                </a:lnTo>
                <a:lnTo>
                  <a:pt x="22505" y="860604"/>
                </a:lnTo>
                <a:lnTo>
                  <a:pt x="8541" y="942998"/>
                </a:lnTo>
                <a:lnTo>
                  <a:pt x="981" y="1026641"/>
                </a:lnTo>
                <a:lnTo>
                  <a:pt x="0" y="1111295"/>
                </a:lnTo>
                <a:lnTo>
                  <a:pt x="5740" y="1196252"/>
                </a:lnTo>
                <a:lnTo>
                  <a:pt x="18391" y="1281506"/>
                </a:lnTo>
                <a:lnTo>
                  <a:pt x="38112" y="1366584"/>
                </a:lnTo>
                <a:lnTo>
                  <a:pt x="65069" y="1451128"/>
                </a:lnTo>
                <a:lnTo>
                  <a:pt x="90922" y="1515723"/>
                </a:lnTo>
                <a:lnTo>
                  <a:pt x="120425" y="1577742"/>
                </a:lnTo>
                <a:lnTo>
                  <a:pt x="153408" y="1637104"/>
                </a:lnTo>
                <a:lnTo>
                  <a:pt x="189699" y="1693731"/>
                </a:lnTo>
                <a:lnTo>
                  <a:pt x="229129" y="1747542"/>
                </a:lnTo>
                <a:lnTo>
                  <a:pt x="271525" y="1798459"/>
                </a:lnTo>
                <a:lnTo>
                  <a:pt x="316718" y="1846402"/>
                </a:lnTo>
                <a:lnTo>
                  <a:pt x="364537" y="1891290"/>
                </a:lnTo>
                <a:lnTo>
                  <a:pt x="414811" y="1933045"/>
                </a:lnTo>
                <a:lnTo>
                  <a:pt x="467370" y="1971586"/>
                </a:lnTo>
                <a:lnTo>
                  <a:pt x="522042" y="2006835"/>
                </a:lnTo>
                <a:lnTo>
                  <a:pt x="578657" y="2038711"/>
                </a:lnTo>
                <a:lnTo>
                  <a:pt x="637044" y="2067135"/>
                </a:lnTo>
                <a:lnTo>
                  <a:pt x="697033" y="2092028"/>
                </a:lnTo>
                <a:lnTo>
                  <a:pt x="758453" y="2113309"/>
                </a:lnTo>
                <a:lnTo>
                  <a:pt x="821133" y="2130899"/>
                </a:lnTo>
                <a:lnTo>
                  <a:pt x="884902" y="2144719"/>
                </a:lnTo>
                <a:lnTo>
                  <a:pt x="949590" y="2154689"/>
                </a:lnTo>
                <a:lnTo>
                  <a:pt x="1015025" y="2160730"/>
                </a:lnTo>
                <a:lnTo>
                  <a:pt x="1081038" y="2162761"/>
                </a:lnTo>
                <a:lnTo>
                  <a:pt x="1099465" y="2162602"/>
                </a:lnTo>
                <a:lnTo>
                  <a:pt x="1154903" y="2160212"/>
                </a:lnTo>
                <a:lnTo>
                  <a:pt x="1210498" y="2154915"/>
                </a:lnTo>
                <a:lnTo>
                  <a:pt x="1266147" y="2146666"/>
                </a:lnTo>
                <a:lnTo>
                  <a:pt x="1321747" y="2135419"/>
                </a:lnTo>
                <a:lnTo>
                  <a:pt x="1358736" y="2126233"/>
                </a:lnTo>
                <a:lnTo>
                  <a:pt x="1395627" y="2115682"/>
                </a:lnTo>
                <a:lnTo>
                  <a:pt x="1432389" y="2103752"/>
                </a:lnTo>
                <a:lnTo>
                  <a:pt x="1520732" y="2069021"/>
                </a:lnTo>
                <a:lnTo>
                  <a:pt x="1587706" y="2036489"/>
                </a:lnTo>
                <a:lnTo>
                  <a:pt x="1651533" y="1999887"/>
                </a:lnTo>
                <a:lnTo>
                  <a:pt x="1712110" y="1959435"/>
                </a:lnTo>
                <a:lnTo>
                  <a:pt x="1769337" y="1915350"/>
                </a:lnTo>
                <a:lnTo>
                  <a:pt x="1823110" y="1867853"/>
                </a:lnTo>
                <a:lnTo>
                  <a:pt x="1873328" y="1817161"/>
                </a:lnTo>
                <a:lnTo>
                  <a:pt x="1919889" y="1763493"/>
                </a:lnTo>
                <a:lnTo>
                  <a:pt x="1962690" y="1707069"/>
                </a:lnTo>
                <a:lnTo>
                  <a:pt x="2001631" y="1648106"/>
                </a:lnTo>
                <a:lnTo>
                  <a:pt x="2036608" y="1586825"/>
                </a:lnTo>
                <a:lnTo>
                  <a:pt x="2067520" y="1523443"/>
                </a:lnTo>
                <a:lnTo>
                  <a:pt x="2094265" y="1458179"/>
                </a:lnTo>
                <a:lnTo>
                  <a:pt x="2116741" y="1391253"/>
                </a:lnTo>
                <a:lnTo>
                  <a:pt x="2134845" y="1322883"/>
                </a:lnTo>
                <a:lnTo>
                  <a:pt x="2148477" y="1253287"/>
                </a:lnTo>
                <a:lnTo>
                  <a:pt x="2157533" y="1182685"/>
                </a:lnTo>
                <a:lnTo>
                  <a:pt x="2161911" y="1111178"/>
                </a:lnTo>
                <a:lnTo>
                  <a:pt x="2161512" y="1039336"/>
                </a:lnTo>
                <a:lnTo>
                  <a:pt x="2156231" y="967028"/>
                </a:lnTo>
                <a:lnTo>
                  <a:pt x="2115253" y="938756"/>
                </a:lnTo>
                <a:lnTo>
                  <a:pt x="2075122" y="909205"/>
                </a:lnTo>
                <a:lnTo>
                  <a:pt x="2035872" y="878391"/>
                </a:lnTo>
                <a:lnTo>
                  <a:pt x="1997536" y="846330"/>
                </a:lnTo>
                <a:lnTo>
                  <a:pt x="1960148" y="813038"/>
                </a:lnTo>
                <a:lnTo>
                  <a:pt x="1923744" y="778530"/>
                </a:lnTo>
                <a:lnTo>
                  <a:pt x="1888356" y="742823"/>
                </a:lnTo>
                <a:lnTo>
                  <a:pt x="1854020" y="705933"/>
                </a:lnTo>
                <a:lnTo>
                  <a:pt x="1820768" y="667875"/>
                </a:lnTo>
                <a:lnTo>
                  <a:pt x="1788636" y="628665"/>
                </a:lnTo>
                <a:lnTo>
                  <a:pt x="1757657" y="588319"/>
                </a:lnTo>
                <a:lnTo>
                  <a:pt x="1727865" y="546853"/>
                </a:lnTo>
                <a:lnTo>
                  <a:pt x="1699294" y="504283"/>
                </a:lnTo>
                <a:lnTo>
                  <a:pt x="1671980" y="460624"/>
                </a:lnTo>
                <a:lnTo>
                  <a:pt x="1645954" y="415893"/>
                </a:lnTo>
                <a:lnTo>
                  <a:pt x="1621253" y="370105"/>
                </a:lnTo>
                <a:lnTo>
                  <a:pt x="1597909" y="323277"/>
                </a:lnTo>
                <a:lnTo>
                  <a:pt x="1575957" y="275424"/>
                </a:lnTo>
                <a:lnTo>
                  <a:pt x="1555431" y="226562"/>
                </a:lnTo>
                <a:lnTo>
                  <a:pt x="1536365" y="176706"/>
                </a:lnTo>
                <a:lnTo>
                  <a:pt x="1523701" y="140619"/>
                </a:lnTo>
                <a:lnTo>
                  <a:pt x="1508222" y="92348"/>
                </a:lnTo>
                <a:lnTo>
                  <a:pt x="1487949" y="83316"/>
                </a:lnTo>
                <a:lnTo>
                  <a:pt x="1446966" y="66654"/>
                </a:lnTo>
                <a:lnTo>
                  <a:pt x="1405436" y="51858"/>
                </a:lnTo>
                <a:lnTo>
                  <a:pt x="1363403" y="38925"/>
                </a:lnTo>
                <a:lnTo>
                  <a:pt x="1320908" y="27850"/>
                </a:lnTo>
                <a:lnTo>
                  <a:pt x="1277996" y="18631"/>
                </a:lnTo>
                <a:lnTo>
                  <a:pt x="1234710" y="11263"/>
                </a:lnTo>
                <a:lnTo>
                  <a:pt x="1191092" y="5742"/>
                </a:lnTo>
                <a:lnTo>
                  <a:pt x="1147186" y="2065"/>
                </a:lnTo>
                <a:lnTo>
                  <a:pt x="1103035" y="229"/>
                </a:lnTo>
                <a:lnTo>
                  <a:pt x="1080881" y="0"/>
                </a:lnTo>
                <a:close/>
              </a:path>
            </a:pathLst>
          </a:custGeom>
          <a:solidFill>
            <a:srgbClr val="DDD5E8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685107B4-5662-B7CC-15E3-915A387E2F9F}"/>
              </a:ext>
            </a:extLst>
          </p:cNvPr>
          <p:cNvSpPr/>
          <p:nvPr/>
        </p:nvSpPr>
        <p:spPr>
          <a:xfrm>
            <a:off x="6940749" y="4787293"/>
            <a:ext cx="393921" cy="533314"/>
          </a:xfrm>
          <a:custGeom>
            <a:avLst/>
            <a:gdLst/>
            <a:ahLst/>
            <a:cxnLst/>
            <a:rect l="l" t="t" r="r" b="b"/>
            <a:pathLst>
              <a:path w="649604" h="879475">
                <a:moveTo>
                  <a:pt x="0" y="0"/>
                </a:moveTo>
                <a:lnTo>
                  <a:pt x="15326" y="48283"/>
                </a:lnTo>
                <a:lnTo>
                  <a:pt x="27872" y="84387"/>
                </a:lnTo>
                <a:lnTo>
                  <a:pt x="47177" y="134902"/>
                </a:lnTo>
                <a:lnTo>
                  <a:pt x="68005" y="184548"/>
                </a:lnTo>
                <a:lnTo>
                  <a:pt x="90063" y="232743"/>
                </a:lnTo>
                <a:lnTo>
                  <a:pt x="113578" y="280044"/>
                </a:lnTo>
                <a:lnTo>
                  <a:pt x="138431" y="326248"/>
                </a:lnTo>
                <a:lnTo>
                  <a:pt x="164588" y="371344"/>
                </a:lnTo>
                <a:lnTo>
                  <a:pt x="192018" y="415319"/>
                </a:lnTo>
                <a:lnTo>
                  <a:pt x="220686" y="458160"/>
                </a:lnTo>
                <a:lnTo>
                  <a:pt x="250561" y="499856"/>
                </a:lnTo>
                <a:lnTo>
                  <a:pt x="281610" y="540393"/>
                </a:lnTo>
                <a:lnTo>
                  <a:pt x="313799" y="579760"/>
                </a:lnTo>
                <a:lnTo>
                  <a:pt x="347096" y="617943"/>
                </a:lnTo>
                <a:lnTo>
                  <a:pt x="381468" y="654931"/>
                </a:lnTo>
                <a:lnTo>
                  <a:pt x="416882" y="690712"/>
                </a:lnTo>
                <a:lnTo>
                  <a:pt x="453306" y="725272"/>
                </a:lnTo>
                <a:lnTo>
                  <a:pt x="490706" y="758599"/>
                </a:lnTo>
                <a:lnTo>
                  <a:pt x="529050" y="790681"/>
                </a:lnTo>
                <a:lnTo>
                  <a:pt x="568304" y="821506"/>
                </a:lnTo>
                <a:lnTo>
                  <a:pt x="608437" y="851061"/>
                </a:lnTo>
                <a:lnTo>
                  <a:pt x="649414" y="879334"/>
                </a:lnTo>
                <a:lnTo>
                  <a:pt x="647964" y="866521"/>
                </a:lnTo>
                <a:lnTo>
                  <a:pt x="642671" y="828071"/>
                </a:lnTo>
                <a:lnTo>
                  <a:pt x="635955" y="789630"/>
                </a:lnTo>
                <a:lnTo>
                  <a:pt x="627800" y="751231"/>
                </a:lnTo>
                <a:lnTo>
                  <a:pt x="618190" y="712903"/>
                </a:lnTo>
                <a:lnTo>
                  <a:pt x="607111" y="674679"/>
                </a:lnTo>
                <a:lnTo>
                  <a:pt x="594545" y="636589"/>
                </a:lnTo>
                <a:lnTo>
                  <a:pt x="573243" y="580678"/>
                </a:lnTo>
                <a:lnTo>
                  <a:pt x="554822" y="538556"/>
                </a:lnTo>
                <a:lnTo>
                  <a:pt x="534812" y="497586"/>
                </a:lnTo>
                <a:lnTo>
                  <a:pt x="513261" y="457791"/>
                </a:lnTo>
                <a:lnTo>
                  <a:pt x="490221" y="419195"/>
                </a:lnTo>
                <a:lnTo>
                  <a:pt x="465741" y="381821"/>
                </a:lnTo>
                <a:lnTo>
                  <a:pt x="439872" y="345692"/>
                </a:lnTo>
                <a:lnTo>
                  <a:pt x="412665" y="310832"/>
                </a:lnTo>
                <a:lnTo>
                  <a:pt x="384168" y="277264"/>
                </a:lnTo>
                <a:lnTo>
                  <a:pt x="354432" y="245012"/>
                </a:lnTo>
                <a:lnTo>
                  <a:pt x="323509" y="214098"/>
                </a:lnTo>
                <a:lnTo>
                  <a:pt x="291447" y="184548"/>
                </a:lnTo>
                <a:lnTo>
                  <a:pt x="258297" y="156383"/>
                </a:lnTo>
                <a:lnTo>
                  <a:pt x="224109" y="129627"/>
                </a:lnTo>
                <a:lnTo>
                  <a:pt x="188933" y="104304"/>
                </a:lnTo>
                <a:lnTo>
                  <a:pt x="152821" y="80438"/>
                </a:lnTo>
                <a:lnTo>
                  <a:pt x="115821" y="58050"/>
                </a:lnTo>
                <a:lnTo>
                  <a:pt x="77984" y="37166"/>
                </a:lnTo>
                <a:lnTo>
                  <a:pt x="39360" y="17808"/>
                </a:lnTo>
                <a:lnTo>
                  <a:pt x="0" y="0"/>
                </a:lnTo>
                <a:close/>
              </a:path>
            </a:pathLst>
          </a:custGeom>
          <a:solidFill>
            <a:srgbClr val="D1CED0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9976CFC-C375-8104-CBE2-B037120770C4}"/>
              </a:ext>
            </a:extLst>
          </p:cNvPr>
          <p:cNvSpPr/>
          <p:nvPr/>
        </p:nvSpPr>
        <p:spPr>
          <a:xfrm>
            <a:off x="7789180" y="2768258"/>
            <a:ext cx="163652" cy="164038"/>
          </a:xfrm>
          <a:custGeom>
            <a:avLst/>
            <a:gdLst/>
            <a:ahLst/>
            <a:cxnLst/>
            <a:rect l="l" t="t" r="r" b="b"/>
            <a:pathLst>
              <a:path w="269875" h="270510">
                <a:moveTo>
                  <a:pt x="139844" y="0"/>
                </a:moveTo>
                <a:lnTo>
                  <a:pt x="90281" y="7536"/>
                </a:lnTo>
                <a:lnTo>
                  <a:pt x="56240" y="25510"/>
                </a:lnTo>
                <a:lnTo>
                  <a:pt x="22320" y="60802"/>
                </a:lnTo>
                <a:lnTo>
                  <a:pt x="3305" y="104991"/>
                </a:lnTo>
                <a:lnTo>
                  <a:pt x="0" y="129043"/>
                </a:lnTo>
                <a:lnTo>
                  <a:pt x="5" y="141316"/>
                </a:lnTo>
                <a:lnTo>
                  <a:pt x="12108" y="190557"/>
                </a:lnTo>
                <a:lnTo>
                  <a:pt x="32815" y="222630"/>
                </a:lnTo>
                <a:lnTo>
                  <a:pt x="70604" y="253355"/>
                </a:lnTo>
                <a:lnTo>
                  <a:pt x="116072" y="268641"/>
                </a:lnTo>
                <a:lnTo>
                  <a:pt x="140338" y="269922"/>
                </a:lnTo>
                <a:lnTo>
                  <a:pt x="152618" y="268872"/>
                </a:lnTo>
                <a:lnTo>
                  <a:pt x="189521" y="258121"/>
                </a:lnTo>
                <a:lnTo>
                  <a:pt x="221899" y="237392"/>
                </a:lnTo>
                <a:lnTo>
                  <a:pt x="252914" y="199724"/>
                </a:lnTo>
                <a:lnTo>
                  <a:pt x="268452" y="154467"/>
                </a:lnTo>
                <a:lnTo>
                  <a:pt x="269776" y="129043"/>
                </a:lnTo>
                <a:lnTo>
                  <a:pt x="268909" y="118087"/>
                </a:lnTo>
                <a:lnTo>
                  <a:pt x="256820" y="76875"/>
                </a:lnTo>
                <a:lnTo>
                  <a:pt x="227653" y="36786"/>
                </a:lnTo>
                <a:lnTo>
                  <a:pt x="187148" y="10455"/>
                </a:lnTo>
                <a:lnTo>
                  <a:pt x="139844" y="0"/>
                </a:lnTo>
                <a:close/>
              </a:path>
            </a:pathLst>
          </a:custGeom>
          <a:solidFill>
            <a:srgbClr val="F8AC27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1856871E-58C8-D407-9EC6-A96FFE3D2926}"/>
              </a:ext>
            </a:extLst>
          </p:cNvPr>
          <p:cNvSpPr/>
          <p:nvPr/>
        </p:nvSpPr>
        <p:spPr>
          <a:xfrm>
            <a:off x="3632334" y="1468582"/>
            <a:ext cx="2690514" cy="4058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645481C5-6D45-3A6B-B1AE-6358A26B6D8F}"/>
              </a:ext>
            </a:extLst>
          </p:cNvPr>
          <p:cNvSpPr/>
          <p:nvPr/>
        </p:nvSpPr>
        <p:spPr>
          <a:xfrm>
            <a:off x="7295062" y="2388048"/>
            <a:ext cx="212171" cy="212171"/>
          </a:xfrm>
          <a:custGeom>
            <a:avLst/>
            <a:gdLst/>
            <a:ahLst/>
            <a:cxnLst/>
            <a:rect l="l" t="t" r="r" b="b"/>
            <a:pathLst>
              <a:path w="349884" h="349885">
                <a:moveTo>
                  <a:pt x="170004" y="0"/>
                </a:moveTo>
                <a:lnTo>
                  <a:pt x="128697" y="6165"/>
                </a:lnTo>
                <a:lnTo>
                  <a:pt x="89156" y="22374"/>
                </a:lnTo>
                <a:lnTo>
                  <a:pt x="55770" y="46712"/>
                </a:lnTo>
                <a:lnTo>
                  <a:pt x="29529" y="77540"/>
                </a:lnTo>
                <a:lnTo>
                  <a:pt x="11157" y="113303"/>
                </a:lnTo>
                <a:lnTo>
                  <a:pt x="1382" y="152442"/>
                </a:lnTo>
                <a:lnTo>
                  <a:pt x="0" y="179642"/>
                </a:lnTo>
                <a:lnTo>
                  <a:pt x="929" y="193401"/>
                </a:lnTo>
                <a:lnTo>
                  <a:pt x="10524" y="234622"/>
                </a:lnTo>
                <a:lnTo>
                  <a:pt x="29669" y="272367"/>
                </a:lnTo>
                <a:lnTo>
                  <a:pt x="56344" y="303453"/>
                </a:lnTo>
                <a:lnTo>
                  <a:pt x="88990" y="327151"/>
                </a:lnTo>
                <a:lnTo>
                  <a:pt x="126051" y="342738"/>
                </a:lnTo>
                <a:lnTo>
                  <a:pt x="165970" y="349487"/>
                </a:lnTo>
                <a:lnTo>
                  <a:pt x="179642" y="349646"/>
                </a:lnTo>
                <a:lnTo>
                  <a:pt x="193401" y="348717"/>
                </a:lnTo>
                <a:lnTo>
                  <a:pt x="234622" y="339122"/>
                </a:lnTo>
                <a:lnTo>
                  <a:pt x="272367" y="319977"/>
                </a:lnTo>
                <a:lnTo>
                  <a:pt x="303453" y="293302"/>
                </a:lnTo>
                <a:lnTo>
                  <a:pt x="327151" y="260656"/>
                </a:lnTo>
                <a:lnTo>
                  <a:pt x="342738" y="223595"/>
                </a:lnTo>
                <a:lnTo>
                  <a:pt x="349487" y="183676"/>
                </a:lnTo>
                <a:lnTo>
                  <a:pt x="349646" y="170004"/>
                </a:lnTo>
                <a:lnTo>
                  <a:pt x="348717" y="156245"/>
                </a:lnTo>
                <a:lnTo>
                  <a:pt x="339122" y="115024"/>
                </a:lnTo>
                <a:lnTo>
                  <a:pt x="319977" y="77279"/>
                </a:lnTo>
                <a:lnTo>
                  <a:pt x="293302" y="46193"/>
                </a:lnTo>
                <a:lnTo>
                  <a:pt x="260656" y="22495"/>
                </a:lnTo>
                <a:lnTo>
                  <a:pt x="223595" y="6908"/>
                </a:lnTo>
                <a:lnTo>
                  <a:pt x="183676" y="159"/>
                </a:lnTo>
                <a:lnTo>
                  <a:pt x="170004" y="0"/>
                </a:lnTo>
                <a:close/>
              </a:path>
            </a:pathLst>
          </a:custGeom>
          <a:solidFill>
            <a:srgbClr val="F8AC27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2ADBF2F6-E989-2F2F-FA3E-01DA54236D83}"/>
              </a:ext>
            </a:extLst>
          </p:cNvPr>
          <p:cNvSpPr/>
          <p:nvPr/>
        </p:nvSpPr>
        <p:spPr>
          <a:xfrm>
            <a:off x="6741183" y="4061755"/>
            <a:ext cx="700818" cy="700818"/>
          </a:xfrm>
          <a:custGeom>
            <a:avLst/>
            <a:gdLst/>
            <a:ahLst/>
            <a:cxnLst/>
            <a:rect l="l" t="t" r="r" b="b"/>
            <a:pathLst>
              <a:path w="1155700" h="1155700">
                <a:moveTo>
                  <a:pt x="561806" y="0"/>
                </a:moveTo>
                <a:lnTo>
                  <a:pt x="516337" y="3072"/>
                </a:lnTo>
                <a:lnTo>
                  <a:pt x="470772" y="9835"/>
                </a:lnTo>
                <a:lnTo>
                  <a:pt x="425301" y="20376"/>
                </a:lnTo>
                <a:lnTo>
                  <a:pt x="380115" y="34785"/>
                </a:lnTo>
                <a:lnTo>
                  <a:pt x="336240" y="52792"/>
                </a:lnTo>
                <a:lnTo>
                  <a:pt x="294632" y="73945"/>
                </a:lnTo>
                <a:lnTo>
                  <a:pt x="255380" y="98053"/>
                </a:lnTo>
                <a:lnTo>
                  <a:pt x="218574" y="124926"/>
                </a:lnTo>
                <a:lnTo>
                  <a:pt x="184303" y="154372"/>
                </a:lnTo>
                <a:lnTo>
                  <a:pt x="152654" y="186202"/>
                </a:lnTo>
                <a:lnTo>
                  <a:pt x="123718" y="220225"/>
                </a:lnTo>
                <a:lnTo>
                  <a:pt x="97582" y="256250"/>
                </a:lnTo>
                <a:lnTo>
                  <a:pt x="74337" y="294087"/>
                </a:lnTo>
                <a:lnTo>
                  <a:pt x="54070" y="333545"/>
                </a:lnTo>
                <a:lnTo>
                  <a:pt x="36871" y="374433"/>
                </a:lnTo>
                <a:lnTo>
                  <a:pt x="22828" y="416561"/>
                </a:lnTo>
                <a:lnTo>
                  <a:pt x="12031" y="459738"/>
                </a:lnTo>
                <a:lnTo>
                  <a:pt x="4568" y="503774"/>
                </a:lnTo>
                <a:lnTo>
                  <a:pt x="527" y="548478"/>
                </a:lnTo>
                <a:lnTo>
                  <a:pt x="0" y="593659"/>
                </a:lnTo>
                <a:lnTo>
                  <a:pt x="3072" y="639128"/>
                </a:lnTo>
                <a:lnTo>
                  <a:pt x="9835" y="684693"/>
                </a:lnTo>
                <a:lnTo>
                  <a:pt x="20376" y="730163"/>
                </a:lnTo>
                <a:lnTo>
                  <a:pt x="34785" y="775349"/>
                </a:lnTo>
                <a:lnTo>
                  <a:pt x="52792" y="819225"/>
                </a:lnTo>
                <a:lnTo>
                  <a:pt x="73946" y="860833"/>
                </a:lnTo>
                <a:lnTo>
                  <a:pt x="98054" y="900084"/>
                </a:lnTo>
                <a:lnTo>
                  <a:pt x="124927" y="936890"/>
                </a:lnTo>
                <a:lnTo>
                  <a:pt x="154374" y="971162"/>
                </a:lnTo>
                <a:lnTo>
                  <a:pt x="186205" y="1002810"/>
                </a:lnTo>
                <a:lnTo>
                  <a:pt x="220228" y="1031747"/>
                </a:lnTo>
                <a:lnTo>
                  <a:pt x="256254" y="1057882"/>
                </a:lnTo>
                <a:lnTo>
                  <a:pt x="294091" y="1081128"/>
                </a:lnTo>
                <a:lnTo>
                  <a:pt x="333550" y="1101395"/>
                </a:lnTo>
                <a:lnTo>
                  <a:pt x="374439" y="1118595"/>
                </a:lnTo>
                <a:lnTo>
                  <a:pt x="416567" y="1132638"/>
                </a:lnTo>
                <a:lnTo>
                  <a:pt x="459745" y="1143436"/>
                </a:lnTo>
                <a:lnTo>
                  <a:pt x="503782" y="1150900"/>
                </a:lnTo>
                <a:lnTo>
                  <a:pt x="548487" y="1154941"/>
                </a:lnTo>
                <a:lnTo>
                  <a:pt x="593669" y="1155470"/>
                </a:lnTo>
                <a:lnTo>
                  <a:pt x="639138" y="1152398"/>
                </a:lnTo>
                <a:lnTo>
                  <a:pt x="684703" y="1145637"/>
                </a:lnTo>
                <a:lnTo>
                  <a:pt x="730174" y="1135097"/>
                </a:lnTo>
                <a:lnTo>
                  <a:pt x="775360" y="1120689"/>
                </a:lnTo>
                <a:lnTo>
                  <a:pt x="819234" y="1102681"/>
                </a:lnTo>
                <a:lnTo>
                  <a:pt x="860840" y="1081527"/>
                </a:lnTo>
                <a:lnTo>
                  <a:pt x="900090" y="1057417"/>
                </a:lnTo>
                <a:lnTo>
                  <a:pt x="936895" y="1030544"/>
                </a:lnTo>
                <a:lnTo>
                  <a:pt x="971166" y="1001096"/>
                </a:lnTo>
                <a:lnTo>
                  <a:pt x="1002814" y="969265"/>
                </a:lnTo>
                <a:lnTo>
                  <a:pt x="1031750" y="935242"/>
                </a:lnTo>
                <a:lnTo>
                  <a:pt x="1057885" y="899216"/>
                </a:lnTo>
                <a:lnTo>
                  <a:pt x="1081130" y="861379"/>
                </a:lnTo>
                <a:lnTo>
                  <a:pt x="1101397" y="821921"/>
                </a:lnTo>
                <a:lnTo>
                  <a:pt x="1118596" y="781033"/>
                </a:lnTo>
                <a:lnTo>
                  <a:pt x="1132639" y="738904"/>
                </a:lnTo>
                <a:lnTo>
                  <a:pt x="1143437" y="695727"/>
                </a:lnTo>
                <a:lnTo>
                  <a:pt x="1150901" y="651691"/>
                </a:lnTo>
                <a:lnTo>
                  <a:pt x="1154941" y="606986"/>
                </a:lnTo>
                <a:lnTo>
                  <a:pt x="1155470" y="561805"/>
                </a:lnTo>
                <a:lnTo>
                  <a:pt x="1152398" y="516336"/>
                </a:lnTo>
                <a:lnTo>
                  <a:pt x="1145637" y="470771"/>
                </a:lnTo>
                <a:lnTo>
                  <a:pt x="1135097" y="425301"/>
                </a:lnTo>
                <a:lnTo>
                  <a:pt x="1120689" y="380115"/>
                </a:lnTo>
                <a:lnTo>
                  <a:pt x="1102682" y="336240"/>
                </a:lnTo>
                <a:lnTo>
                  <a:pt x="1081529" y="294632"/>
                </a:lnTo>
                <a:lnTo>
                  <a:pt x="1057421" y="255380"/>
                </a:lnTo>
                <a:lnTo>
                  <a:pt x="1030548" y="218574"/>
                </a:lnTo>
                <a:lnTo>
                  <a:pt x="1001101" y="184303"/>
                </a:lnTo>
                <a:lnTo>
                  <a:pt x="969270" y="152654"/>
                </a:lnTo>
                <a:lnTo>
                  <a:pt x="935247" y="123718"/>
                </a:lnTo>
                <a:lnTo>
                  <a:pt x="899221" y="97582"/>
                </a:lnTo>
                <a:lnTo>
                  <a:pt x="861383" y="74337"/>
                </a:lnTo>
                <a:lnTo>
                  <a:pt x="821925" y="54070"/>
                </a:lnTo>
                <a:lnTo>
                  <a:pt x="781036" y="36871"/>
                </a:lnTo>
                <a:lnTo>
                  <a:pt x="738907" y="22828"/>
                </a:lnTo>
                <a:lnTo>
                  <a:pt x="695729" y="12031"/>
                </a:lnTo>
                <a:lnTo>
                  <a:pt x="651693" y="4568"/>
                </a:lnTo>
                <a:lnTo>
                  <a:pt x="606988" y="527"/>
                </a:lnTo>
                <a:lnTo>
                  <a:pt x="561806" y="0"/>
                </a:lnTo>
                <a:close/>
              </a:path>
            </a:pathLst>
          </a:custGeom>
          <a:solidFill>
            <a:srgbClr val="D62147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55CBD5C4-26E5-4670-9277-E978F9B8B47E}"/>
              </a:ext>
            </a:extLst>
          </p:cNvPr>
          <p:cNvSpPr/>
          <p:nvPr/>
        </p:nvSpPr>
        <p:spPr>
          <a:xfrm>
            <a:off x="5786863" y="5519220"/>
            <a:ext cx="105123" cy="105123"/>
          </a:xfrm>
          <a:custGeom>
            <a:avLst/>
            <a:gdLst/>
            <a:ahLst/>
            <a:cxnLst/>
            <a:rect l="l" t="t" r="r" b="b"/>
            <a:pathLst>
              <a:path w="173354" h="173354">
                <a:moveTo>
                  <a:pt x="81639" y="0"/>
                </a:moveTo>
                <a:lnTo>
                  <a:pt x="34562" y="17186"/>
                </a:lnTo>
                <a:lnTo>
                  <a:pt x="5607" y="55607"/>
                </a:lnTo>
                <a:lnTo>
                  <a:pt x="0" y="91573"/>
                </a:lnTo>
                <a:lnTo>
                  <a:pt x="1627" y="104012"/>
                </a:lnTo>
                <a:lnTo>
                  <a:pt x="25237" y="147961"/>
                </a:lnTo>
                <a:lnTo>
                  <a:pt x="67176" y="171182"/>
                </a:lnTo>
                <a:lnTo>
                  <a:pt x="91546" y="173264"/>
                </a:lnTo>
                <a:lnTo>
                  <a:pt x="103981" y="171642"/>
                </a:lnTo>
                <a:lnTo>
                  <a:pt x="147945" y="148042"/>
                </a:lnTo>
                <a:lnTo>
                  <a:pt x="171190" y="106104"/>
                </a:lnTo>
                <a:lnTo>
                  <a:pt x="173281" y="81740"/>
                </a:lnTo>
                <a:lnTo>
                  <a:pt x="171663" y="69311"/>
                </a:lnTo>
                <a:lnTo>
                  <a:pt x="156041" y="34523"/>
                </a:lnTo>
                <a:lnTo>
                  <a:pt x="117618" y="5594"/>
                </a:lnTo>
                <a:lnTo>
                  <a:pt x="81639" y="0"/>
                </a:lnTo>
                <a:close/>
              </a:path>
            </a:pathLst>
          </a:custGeom>
          <a:solidFill>
            <a:srgbClr val="F47B23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9453FDD7-E038-B6C9-F469-7D7F0F6379D0}"/>
              </a:ext>
            </a:extLst>
          </p:cNvPr>
          <p:cNvSpPr/>
          <p:nvPr/>
        </p:nvSpPr>
        <p:spPr>
          <a:xfrm>
            <a:off x="6283482" y="1896283"/>
            <a:ext cx="2366992" cy="4236"/>
          </a:xfrm>
          <a:custGeom>
            <a:avLst/>
            <a:gdLst/>
            <a:ahLst/>
            <a:cxnLst/>
            <a:rect l="l" t="t" r="r" b="b"/>
            <a:pathLst>
              <a:path w="3903344" h="6985">
                <a:moveTo>
                  <a:pt x="3902949" y="6732"/>
                </a:moveTo>
                <a:lnTo>
                  <a:pt x="0" y="0"/>
                </a:lnTo>
              </a:path>
            </a:pathLst>
          </a:custGeom>
          <a:ln w="157063">
            <a:solidFill>
              <a:srgbClr val="662F8C"/>
            </a:solidFill>
          </a:ln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E88339BF-E12D-D30A-DF43-FFE71748CAEE}"/>
              </a:ext>
            </a:extLst>
          </p:cNvPr>
          <p:cNvSpPr txBox="1"/>
          <p:nvPr/>
        </p:nvSpPr>
        <p:spPr>
          <a:xfrm>
            <a:off x="656483" y="2195463"/>
            <a:ext cx="11184173" cy="1431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85221" marR="864469" indent="-285750">
              <a:lnSpc>
                <a:spcPts val="1561"/>
              </a:lnSpc>
              <a:spcBef>
                <a:spcPts val="703"/>
              </a:spcBef>
              <a:buFont typeface="Arial" panose="020B0604020202020204" pitchFamily="34" charset="0"/>
              <a:buChar char="•"/>
              <a:tabLst>
                <a:tab pos="7912680" algn="l"/>
              </a:tabLst>
            </a:pPr>
            <a:endParaRPr lang="it-IT" sz="1304" spc="76" dirty="0">
              <a:solidFill>
                <a:srgbClr val="1E406A"/>
              </a:solidFill>
              <a:latin typeface="+mj-lt"/>
            </a:endParaRPr>
          </a:p>
          <a:p>
            <a:pPr marL="8085221" marR="864469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7912680" algn="l"/>
              </a:tabLst>
            </a:pPr>
            <a:r>
              <a:rPr lang="it-IT" sz="1304" spc="76" dirty="0">
                <a:solidFill>
                  <a:srgbClr val="1E406A"/>
                </a:solidFill>
                <a:latin typeface="+mj-lt"/>
              </a:rPr>
              <a:t>IRCCS pubblici e privati</a:t>
            </a:r>
          </a:p>
          <a:p>
            <a:pPr marL="8085221" marR="864469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7912680" algn="l"/>
              </a:tabLst>
            </a:pPr>
            <a:r>
              <a:rPr lang="it-IT" sz="1304" spc="76" dirty="0">
                <a:solidFill>
                  <a:srgbClr val="1E406A"/>
                </a:solidFill>
                <a:latin typeface="+mj-lt"/>
              </a:rPr>
              <a:t>Enti e strutture sanitarie e istituti di ricovero e cura</a:t>
            </a:r>
          </a:p>
          <a:p>
            <a:pPr marL="8085221" marR="864469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7912680" algn="l"/>
              </a:tabLst>
            </a:pPr>
            <a:r>
              <a:rPr lang="it-IT" sz="1304" spc="76" dirty="0">
                <a:solidFill>
                  <a:srgbClr val="1E406A"/>
                </a:solidFill>
                <a:latin typeface="+mj-lt"/>
              </a:rPr>
              <a:t>Residenze sanitarie per anziani e aziende di servizi alla persona</a:t>
            </a: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0F9EEC6F-6D23-F8D3-AA4F-F1156B03F728}"/>
              </a:ext>
            </a:extLst>
          </p:cNvPr>
          <p:cNvSpPr txBox="1"/>
          <p:nvPr/>
        </p:nvSpPr>
        <p:spPr>
          <a:xfrm>
            <a:off x="9174094" y="4373956"/>
            <a:ext cx="2573483" cy="275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it-IT" sz="1789" b="1" spc="45" dirty="0">
                <a:solidFill>
                  <a:srgbClr val="1E406A"/>
                </a:solidFill>
                <a:latin typeface="+mj-lt"/>
                <a:cs typeface="Gotham-Bold"/>
              </a:rPr>
              <a:t>     Imprese</a:t>
            </a:r>
            <a:endParaRPr sz="1789" dirty="0">
              <a:latin typeface="+mj-lt"/>
              <a:cs typeface="Gotham-Bold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4FC6E852-9818-21F3-AF34-4EB470F13E01}"/>
              </a:ext>
            </a:extLst>
          </p:cNvPr>
          <p:cNvSpPr txBox="1"/>
          <p:nvPr/>
        </p:nvSpPr>
        <p:spPr>
          <a:xfrm>
            <a:off x="2198689" y="5040493"/>
            <a:ext cx="1541799" cy="275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sz="1789" b="1" spc="45" dirty="0" err="1">
                <a:solidFill>
                  <a:srgbClr val="1E406A"/>
                </a:solidFill>
                <a:latin typeface="+mj-lt"/>
                <a:cs typeface="Gotham-Bold"/>
              </a:rPr>
              <a:t>Associa</a:t>
            </a:r>
            <a:r>
              <a:rPr lang="it-IT" sz="1789" b="1" spc="45" dirty="0">
                <a:solidFill>
                  <a:srgbClr val="1E406A"/>
                </a:solidFill>
                <a:latin typeface="+mj-lt"/>
                <a:cs typeface="Gotham-Bold"/>
              </a:rPr>
              <a:t>zioni</a:t>
            </a:r>
            <a:endParaRPr sz="1789" dirty="0">
              <a:latin typeface="+mj-lt"/>
              <a:cs typeface="Gotham-Bold"/>
            </a:endParaRP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BE43BBCC-2C6E-5C0E-2DD8-2AA52457F4B7}"/>
              </a:ext>
            </a:extLst>
          </p:cNvPr>
          <p:cNvSpPr txBox="1"/>
          <p:nvPr/>
        </p:nvSpPr>
        <p:spPr>
          <a:xfrm>
            <a:off x="1935945" y="5379219"/>
            <a:ext cx="2371613" cy="403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452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11320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  <a:cs typeface="Gotham-Book"/>
              </a:rPr>
              <a:t>Associazioni di categoria</a:t>
            </a:r>
          </a:p>
          <a:p>
            <a:pPr marL="293452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11320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  <a:cs typeface="Gotham-Book"/>
              </a:rPr>
              <a:t>Associazioni territoriali</a:t>
            </a: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8CF1CB70-BC44-DC04-8A63-A0FE3F06DE40}"/>
              </a:ext>
            </a:extLst>
          </p:cNvPr>
          <p:cNvSpPr/>
          <p:nvPr/>
        </p:nvSpPr>
        <p:spPr>
          <a:xfrm>
            <a:off x="7094332" y="4483716"/>
            <a:ext cx="2224518" cy="95496"/>
          </a:xfrm>
          <a:custGeom>
            <a:avLst/>
            <a:gdLst/>
            <a:ahLst/>
            <a:cxnLst/>
            <a:rect l="l" t="t" r="r" b="b"/>
            <a:pathLst>
              <a:path w="3668394" h="157479">
                <a:moveTo>
                  <a:pt x="0" y="157073"/>
                </a:moveTo>
                <a:lnTo>
                  <a:pt x="3667940" y="157073"/>
                </a:lnTo>
                <a:lnTo>
                  <a:pt x="3667940" y="0"/>
                </a:lnTo>
                <a:lnTo>
                  <a:pt x="0" y="0"/>
                </a:lnTo>
                <a:lnTo>
                  <a:pt x="0" y="157073"/>
                </a:lnTo>
                <a:close/>
              </a:path>
            </a:pathLst>
          </a:custGeom>
          <a:solidFill>
            <a:srgbClr val="D62147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F9065FDF-3390-686C-70B4-77BE0BF1018F}"/>
              </a:ext>
            </a:extLst>
          </p:cNvPr>
          <p:cNvSpPr/>
          <p:nvPr/>
        </p:nvSpPr>
        <p:spPr>
          <a:xfrm>
            <a:off x="3587490" y="5130564"/>
            <a:ext cx="1618811" cy="95496"/>
          </a:xfrm>
          <a:custGeom>
            <a:avLst/>
            <a:gdLst/>
            <a:ahLst/>
            <a:cxnLst/>
            <a:rect l="l" t="t" r="r" b="b"/>
            <a:pathLst>
              <a:path w="2669540" h="157479">
                <a:moveTo>
                  <a:pt x="0" y="157073"/>
                </a:moveTo>
                <a:lnTo>
                  <a:pt x="2668986" y="157073"/>
                </a:lnTo>
                <a:lnTo>
                  <a:pt x="2668986" y="0"/>
                </a:lnTo>
                <a:lnTo>
                  <a:pt x="0" y="0"/>
                </a:lnTo>
                <a:lnTo>
                  <a:pt x="0" y="157073"/>
                </a:lnTo>
                <a:close/>
              </a:path>
            </a:pathLst>
          </a:custGeom>
          <a:solidFill>
            <a:srgbClr val="F47B23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0C356670-C74A-3D04-6AA9-924B680CBF36}"/>
              </a:ext>
            </a:extLst>
          </p:cNvPr>
          <p:cNvSpPr/>
          <p:nvPr/>
        </p:nvSpPr>
        <p:spPr>
          <a:xfrm>
            <a:off x="3083308" y="3587834"/>
            <a:ext cx="1008484" cy="95496"/>
          </a:xfrm>
          <a:custGeom>
            <a:avLst/>
            <a:gdLst/>
            <a:ahLst/>
            <a:cxnLst/>
            <a:rect l="l" t="t" r="r" b="b"/>
            <a:pathLst>
              <a:path w="1663064" h="157479">
                <a:moveTo>
                  <a:pt x="0" y="157063"/>
                </a:moveTo>
                <a:lnTo>
                  <a:pt x="1662881" y="157063"/>
                </a:lnTo>
                <a:lnTo>
                  <a:pt x="1662881" y="0"/>
                </a:lnTo>
                <a:lnTo>
                  <a:pt x="0" y="0"/>
                </a:lnTo>
                <a:lnTo>
                  <a:pt x="0" y="157063"/>
                </a:lnTo>
                <a:close/>
              </a:path>
            </a:pathLst>
          </a:custGeom>
          <a:solidFill>
            <a:srgbClr val="8DC640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730ECCB6-DF4A-DE60-8315-39DD40FF789F}"/>
              </a:ext>
            </a:extLst>
          </p:cNvPr>
          <p:cNvSpPr txBox="1"/>
          <p:nvPr/>
        </p:nvSpPr>
        <p:spPr>
          <a:xfrm>
            <a:off x="1307252" y="3485060"/>
            <a:ext cx="3206391" cy="11809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it-IT" sz="1789" b="1" spc="45" dirty="0">
                <a:solidFill>
                  <a:srgbClr val="1E406A"/>
                </a:solidFill>
                <a:latin typeface="+mj-lt"/>
                <a:cs typeface="Gotham-Bold"/>
              </a:rPr>
              <a:t>Istituti di ricerca</a:t>
            </a:r>
            <a:endParaRPr lang="it-IT" sz="1304" spc="61" dirty="0">
              <a:solidFill>
                <a:srgbClr val="1E406A"/>
              </a:solidFill>
              <a:latin typeface="+mj-lt"/>
              <a:cs typeface="Gotham-Book"/>
            </a:endParaRPr>
          </a:p>
          <a:p>
            <a:pPr marL="293451" indent="-285750">
              <a:lnSpc>
                <a:spcPts val="1561"/>
              </a:lnSpc>
              <a:spcBef>
                <a:spcPts val="703"/>
              </a:spcBef>
              <a:buFont typeface="Arial" panose="020B0604020202020204" pitchFamily="34" charset="0"/>
              <a:buChar char="•"/>
              <a:tabLst>
                <a:tab pos="11628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</a:rPr>
              <a:t>Università</a:t>
            </a:r>
          </a:p>
          <a:p>
            <a:pPr marL="293451" indent="-285750">
              <a:lnSpc>
                <a:spcPts val="1558"/>
              </a:lnSpc>
              <a:buFont typeface="Arial" panose="020B0604020202020204" pitchFamily="34" charset="0"/>
              <a:buChar char="•"/>
              <a:tabLst>
                <a:tab pos="11551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</a:rPr>
              <a:t>Enti e centri di ricerca pubblici</a:t>
            </a:r>
          </a:p>
          <a:p>
            <a:pPr marL="293451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11628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</a:rPr>
              <a:t>Enti e centri di ricerca privati</a:t>
            </a:r>
          </a:p>
          <a:p>
            <a:pPr marL="115134" indent="-107433">
              <a:lnSpc>
                <a:spcPts val="1558"/>
              </a:lnSpc>
              <a:buFont typeface="HelveticaNeueLTStd-Roman"/>
              <a:buChar char="·"/>
              <a:tabLst>
                <a:tab pos="115519" algn="l"/>
              </a:tabLst>
            </a:pPr>
            <a:endParaRPr lang="en-US" sz="1304" dirty="0">
              <a:latin typeface="+mj-lt"/>
              <a:cs typeface="Gotham-Book"/>
            </a:endParaRPr>
          </a:p>
        </p:txBody>
      </p:sp>
      <p:sp>
        <p:nvSpPr>
          <p:cNvPr id="24" name="Titolo 2">
            <a:extLst>
              <a:ext uri="{FF2B5EF4-FFF2-40B4-BE49-F238E27FC236}">
                <a16:creationId xmlns:a16="http://schemas.microsoft.com/office/drawing/2014/main" id="{C3318A43-2BD0-B08D-616F-A21A9F024E9E}"/>
              </a:ext>
            </a:extLst>
          </p:cNvPr>
          <p:cNvSpPr txBox="1">
            <a:spLocks/>
          </p:cNvSpPr>
          <p:nvPr/>
        </p:nvSpPr>
        <p:spPr>
          <a:xfrm>
            <a:off x="6861268" y="4251568"/>
            <a:ext cx="433794" cy="3768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1E406A"/>
                </a:solidFill>
                <a:latin typeface="Gotham-Bold"/>
                <a:ea typeface="MS PGothic" pitchFamily="34" charset="-128"/>
                <a:cs typeface="+mj-cs"/>
              </a:defRPr>
            </a:lvl1pPr>
          </a:lstStyle>
          <a:p>
            <a:r>
              <a:rPr lang="it-IT" sz="1800" i="0" u="none" strike="noStrike" dirty="0">
                <a:solidFill>
                  <a:schemeClr val="bg1"/>
                </a:solidFill>
                <a:effectLst/>
                <a:latin typeface="+mj-lt"/>
              </a:rPr>
              <a:t>55</a:t>
            </a:r>
            <a:r>
              <a:rPr lang="it-IT" sz="1800" dirty="0">
                <a:latin typeface="+mj-lt"/>
              </a:rPr>
              <a:t> </a:t>
            </a:r>
            <a:endParaRPr lang="it-IT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itolo 2">
            <a:extLst>
              <a:ext uri="{FF2B5EF4-FFF2-40B4-BE49-F238E27FC236}">
                <a16:creationId xmlns:a16="http://schemas.microsoft.com/office/drawing/2014/main" id="{7394D3EA-74BD-D861-30B7-05849EFA8036}"/>
              </a:ext>
            </a:extLst>
          </p:cNvPr>
          <p:cNvSpPr txBox="1">
            <a:spLocks/>
          </p:cNvSpPr>
          <p:nvPr/>
        </p:nvSpPr>
        <p:spPr>
          <a:xfrm>
            <a:off x="4040404" y="3497507"/>
            <a:ext cx="433794" cy="3768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1E406A"/>
                </a:solidFill>
                <a:latin typeface="Gotham-Bold"/>
                <a:ea typeface="MS PGothic" pitchFamily="34" charset="-128"/>
                <a:cs typeface="+mj-cs"/>
              </a:defRPr>
            </a:lvl1pPr>
          </a:lstStyle>
          <a:p>
            <a:r>
              <a:rPr lang="it-IT" sz="1800" i="0" u="none" strike="noStrike" dirty="0">
                <a:solidFill>
                  <a:schemeClr val="bg1"/>
                </a:solidFill>
                <a:effectLst/>
                <a:latin typeface="+mj-lt"/>
              </a:rPr>
              <a:t>17</a:t>
            </a:r>
            <a:endParaRPr lang="it-IT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itolo 2">
            <a:extLst>
              <a:ext uri="{FF2B5EF4-FFF2-40B4-BE49-F238E27FC236}">
                <a16:creationId xmlns:a16="http://schemas.microsoft.com/office/drawing/2014/main" id="{CE3C4C32-80EF-4AD4-9349-072DCF8E0DD0}"/>
              </a:ext>
            </a:extLst>
          </p:cNvPr>
          <p:cNvSpPr txBox="1">
            <a:spLocks/>
          </p:cNvSpPr>
          <p:nvPr/>
        </p:nvSpPr>
        <p:spPr>
          <a:xfrm>
            <a:off x="5621006" y="1753901"/>
            <a:ext cx="433794" cy="3768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1E406A"/>
                </a:solidFill>
                <a:latin typeface="Gotham-Bold"/>
                <a:ea typeface="MS PGothic" pitchFamily="34" charset="-128"/>
                <a:cs typeface="+mj-cs"/>
              </a:defRPr>
            </a:lvl1pPr>
          </a:lstStyle>
          <a:p>
            <a:r>
              <a:rPr lang="it-IT" sz="1800" i="0" u="none" strike="noStrike" dirty="0">
                <a:solidFill>
                  <a:schemeClr val="bg1"/>
                </a:solidFill>
                <a:effectLst/>
                <a:latin typeface="+mj-lt"/>
              </a:rPr>
              <a:t>20</a:t>
            </a:r>
          </a:p>
          <a:p>
            <a:endParaRPr lang="it-IT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itolo 2">
            <a:extLst>
              <a:ext uri="{FF2B5EF4-FFF2-40B4-BE49-F238E27FC236}">
                <a16:creationId xmlns:a16="http://schemas.microsoft.com/office/drawing/2014/main" id="{8BEDD54F-AA03-6E45-8969-524321417E9A}"/>
              </a:ext>
            </a:extLst>
          </p:cNvPr>
          <p:cNvSpPr txBox="1">
            <a:spLocks/>
          </p:cNvSpPr>
          <p:nvPr/>
        </p:nvSpPr>
        <p:spPr>
          <a:xfrm>
            <a:off x="5322868" y="5131052"/>
            <a:ext cx="308036" cy="2877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>
                <a:solidFill>
                  <a:srgbClr val="1E406A"/>
                </a:solidFill>
                <a:latin typeface="Gotham-Bold"/>
                <a:ea typeface="MS PGothic" pitchFamily="34" charset="-128"/>
                <a:cs typeface="+mj-cs"/>
              </a:defRPr>
            </a:lvl1pPr>
          </a:lstStyle>
          <a:p>
            <a:r>
              <a:rPr lang="it-IT" sz="180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79D09DC-9C81-DF05-AAC0-C1C7AF5B3165}"/>
              </a:ext>
            </a:extLst>
          </p:cNvPr>
          <p:cNvSpPr txBox="1"/>
          <p:nvPr/>
        </p:nvSpPr>
        <p:spPr>
          <a:xfrm>
            <a:off x="8640904" y="1737664"/>
            <a:ext cx="4445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133255"/>
            <a:r>
              <a:rPr lang="it-IT" b="1" spc="45" dirty="0">
                <a:solidFill>
                  <a:srgbClr val="1E406A"/>
                </a:solidFill>
                <a:latin typeface="+mj-lt"/>
              </a:rPr>
              <a:t>Ospedali e aziende sociosanitarie </a:t>
            </a:r>
            <a:endParaRPr lang="it-IT" sz="1800" b="1" spc="45" dirty="0">
              <a:solidFill>
                <a:srgbClr val="1E406A"/>
              </a:solidFill>
              <a:latin typeface="+mj-lt"/>
            </a:endParaRPr>
          </a:p>
        </p:txBody>
      </p:sp>
      <p:sp>
        <p:nvSpPr>
          <p:cNvPr id="29" name="Segnaposto testo 1">
            <a:extLst>
              <a:ext uri="{FF2B5EF4-FFF2-40B4-BE49-F238E27FC236}">
                <a16:creationId xmlns:a16="http://schemas.microsoft.com/office/drawing/2014/main" id="{FB244315-FFB7-39EB-E096-D6CA930C6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18" y="897486"/>
            <a:ext cx="11303159" cy="927417"/>
          </a:xfrm>
        </p:spPr>
        <p:txBody>
          <a:bodyPr/>
          <a:lstStyle/>
          <a:p>
            <a:pPr algn="just"/>
            <a:r>
              <a:rPr lang="it-IT" sz="1600" dirty="0">
                <a:latin typeface="Aptos" panose="020B0004020202020204" pitchFamily="34" charset="0"/>
              </a:rPr>
              <a:t>Rappresenta </a:t>
            </a:r>
            <a:r>
              <a:rPr lang="it-IT" sz="1600" b="1" dirty="0">
                <a:latin typeface="Aptos" panose="020B0004020202020204" pitchFamily="34" charset="0"/>
              </a:rPr>
              <a:t>oltre 100 organizzazioni </a:t>
            </a:r>
            <a:r>
              <a:rPr lang="it-IT" sz="1600" dirty="0">
                <a:latin typeface="Aptos" panose="020B0004020202020204" pitchFamily="34" charset="0"/>
              </a:rPr>
              <a:t>membri e connette una rete di oltre 800 aziende delle Scienze della Vita in Lombardia.</a:t>
            </a:r>
          </a:p>
          <a:p>
            <a:pPr algn="just"/>
            <a:endParaRPr lang="it-IT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0" name="object 18">
            <a:extLst>
              <a:ext uri="{FF2B5EF4-FFF2-40B4-BE49-F238E27FC236}">
                <a16:creationId xmlns:a16="http://schemas.microsoft.com/office/drawing/2014/main" id="{ACAD6BF3-AA14-CFA7-E5CA-796698BEB2A3}"/>
              </a:ext>
            </a:extLst>
          </p:cNvPr>
          <p:cNvSpPr txBox="1"/>
          <p:nvPr/>
        </p:nvSpPr>
        <p:spPr>
          <a:xfrm>
            <a:off x="9148775" y="4677083"/>
            <a:ext cx="2371613" cy="6106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3451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11628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</a:rPr>
              <a:t>Grandi imprese</a:t>
            </a:r>
          </a:p>
          <a:p>
            <a:pPr marL="293451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11628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</a:rPr>
              <a:t>Piccole medie imprese</a:t>
            </a:r>
          </a:p>
          <a:p>
            <a:pPr marL="293451" indent="-285750">
              <a:lnSpc>
                <a:spcPts val="1561"/>
              </a:lnSpc>
              <a:buFont typeface="Arial" panose="020B0604020202020204" pitchFamily="34" charset="0"/>
              <a:buChar char="•"/>
              <a:tabLst>
                <a:tab pos="116289" algn="l"/>
              </a:tabLst>
            </a:pPr>
            <a:r>
              <a:rPr lang="it-IT" sz="1304" spc="61" dirty="0">
                <a:solidFill>
                  <a:srgbClr val="1E406A"/>
                </a:solidFill>
                <a:latin typeface="+mj-lt"/>
              </a:rPr>
              <a:t>Start-up</a:t>
            </a:r>
          </a:p>
        </p:txBody>
      </p:sp>
    </p:spTree>
    <p:extLst>
      <p:ext uri="{BB962C8B-B14F-4D97-AF65-F5344CB8AC3E}">
        <p14:creationId xmlns:p14="http://schemas.microsoft.com/office/powerpoint/2010/main" val="252869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9E156-8C01-FB32-AA1F-90B1F0BBD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2">
            <a:extLst>
              <a:ext uri="{FF2B5EF4-FFF2-40B4-BE49-F238E27FC236}">
                <a16:creationId xmlns:a16="http://schemas.microsoft.com/office/drawing/2014/main" id="{B0006710-E5F4-A5F5-BD3F-FED35672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ORGANIZZAZIONI E SETTORI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7" name="Grafico 246">
                <a:extLst>
                  <a:ext uri="{FF2B5EF4-FFF2-40B4-BE49-F238E27FC236}">
                    <a16:creationId xmlns:a16="http://schemas.microsoft.com/office/drawing/2014/main" id="{98A4684E-4B23-EE01-AD30-C1BC639D719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160630881"/>
                  </p:ext>
                </p:extLst>
              </p:nvPr>
            </p:nvGraphicFramePr>
            <p:xfrm>
              <a:off x="5327200" y="1057290"/>
              <a:ext cx="6490319" cy="472682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247" name="Grafico 246">
                <a:extLst>
                  <a:ext uri="{FF2B5EF4-FFF2-40B4-BE49-F238E27FC236}">
                    <a16:creationId xmlns:a16="http://schemas.microsoft.com/office/drawing/2014/main" id="{98A4684E-4B23-EE01-AD30-C1BC639D71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7200" y="1057290"/>
                <a:ext cx="6490319" cy="4726821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uppo 1">
            <a:extLst>
              <a:ext uri="{FF2B5EF4-FFF2-40B4-BE49-F238E27FC236}">
                <a16:creationId xmlns:a16="http://schemas.microsoft.com/office/drawing/2014/main" id="{FD6C27C0-6ED4-E278-C970-0306E366986B}"/>
              </a:ext>
            </a:extLst>
          </p:cNvPr>
          <p:cNvGrpSpPr/>
          <p:nvPr/>
        </p:nvGrpSpPr>
        <p:grpSpPr>
          <a:xfrm>
            <a:off x="374481" y="1041279"/>
            <a:ext cx="4952719" cy="4775441"/>
            <a:chOff x="374481" y="1041279"/>
            <a:chExt cx="4952719" cy="477544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0F7A690-CAB1-2C25-8A3E-A85A1DF1D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481" y="1041279"/>
              <a:ext cx="4952719" cy="4775441"/>
            </a:xfrm>
            <a:prstGeom prst="rect">
              <a:avLst/>
            </a:prstGeom>
          </p:spPr>
        </p:pic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F67CEE1A-6103-FBE5-A374-A0E9466997F2}"/>
                </a:ext>
              </a:extLst>
            </p:cNvPr>
            <p:cNvGrpSpPr/>
            <p:nvPr/>
          </p:nvGrpSpPr>
          <p:grpSpPr>
            <a:xfrm>
              <a:off x="488639" y="2570479"/>
              <a:ext cx="4155680" cy="3123969"/>
              <a:chOff x="488639" y="2570479"/>
              <a:chExt cx="4155680" cy="3123969"/>
            </a:xfrm>
          </p:grpSpPr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2683096E-6574-0739-E25A-DF9E2D096FB8}"/>
                  </a:ext>
                </a:extLst>
              </p:cNvPr>
              <p:cNvSpPr/>
              <p:nvPr/>
            </p:nvSpPr>
            <p:spPr>
              <a:xfrm>
                <a:off x="488640" y="3322319"/>
                <a:ext cx="1736399" cy="213361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100" b="1" dirty="0"/>
                  <a:t>SALUTE &amp; BENESSERE</a:t>
                </a:r>
              </a:p>
            </p:txBody>
          </p:sp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ED5DAC5E-54CB-0AB3-A4A0-2D3C08465327}"/>
                  </a:ext>
                </a:extLst>
              </p:cNvPr>
              <p:cNvSpPr/>
              <p:nvPr/>
            </p:nvSpPr>
            <p:spPr>
              <a:xfrm>
                <a:off x="2907920" y="2570479"/>
                <a:ext cx="1736399" cy="213361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1100" b="1" dirty="0"/>
                  <a:t>BIOTECNOLOGIE</a:t>
                </a:r>
              </a:p>
            </p:txBody>
          </p:sp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FFF7FC13-B06C-F028-D9C0-403E3BAE4E45}"/>
                  </a:ext>
                </a:extLst>
              </p:cNvPr>
              <p:cNvSpPr/>
              <p:nvPr/>
            </p:nvSpPr>
            <p:spPr>
              <a:xfrm>
                <a:off x="2897760" y="4262003"/>
                <a:ext cx="1736399" cy="213361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1100" b="1" dirty="0"/>
                  <a:t>SALUTE DIGITALE</a:t>
                </a:r>
              </a:p>
            </p:txBody>
          </p:sp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EA73062F-ECFD-6673-447F-2CE6D394D8AD}"/>
                  </a:ext>
                </a:extLst>
              </p:cNvPr>
              <p:cNvSpPr/>
              <p:nvPr/>
            </p:nvSpPr>
            <p:spPr>
              <a:xfrm>
                <a:off x="2907920" y="5481087"/>
                <a:ext cx="1736399" cy="213361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1100" b="1" dirty="0"/>
                  <a:t>FARMACEUTCA</a:t>
                </a: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53236E3D-396D-4829-AAF6-255D8CEE4340}"/>
                  </a:ext>
                </a:extLst>
              </p:cNvPr>
              <p:cNvSpPr/>
              <p:nvPr/>
            </p:nvSpPr>
            <p:spPr>
              <a:xfrm>
                <a:off x="488639" y="5481087"/>
                <a:ext cx="1736399" cy="213361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it-IT" sz="1100" b="1" dirty="0"/>
                  <a:t>DISPOSITIVI MEDICI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018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AA0D-C20A-B0D7-8827-D69B10521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uppo 126">
            <a:extLst>
              <a:ext uri="{FF2B5EF4-FFF2-40B4-BE49-F238E27FC236}">
                <a16:creationId xmlns:a16="http://schemas.microsoft.com/office/drawing/2014/main" id="{C029F1B9-244E-FB8A-EA03-5E3B44D35CA6}"/>
              </a:ext>
            </a:extLst>
          </p:cNvPr>
          <p:cNvGrpSpPr/>
          <p:nvPr/>
        </p:nvGrpSpPr>
        <p:grpSpPr>
          <a:xfrm>
            <a:off x="7355356" y="4660618"/>
            <a:ext cx="4429299" cy="1274970"/>
            <a:chOff x="7272337" y="4580464"/>
            <a:chExt cx="4505326" cy="1296854"/>
          </a:xfrm>
        </p:grpSpPr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51EA6E29-05FD-E1E1-6352-49E0309A4492}"/>
                </a:ext>
              </a:extLst>
            </p:cNvPr>
            <p:cNvGrpSpPr/>
            <p:nvPr/>
          </p:nvGrpSpPr>
          <p:grpSpPr>
            <a:xfrm>
              <a:off x="7712530" y="4580464"/>
              <a:ext cx="4065133" cy="316199"/>
              <a:chOff x="7020327" y="4092342"/>
              <a:chExt cx="4572214" cy="355641"/>
            </a:xfrm>
          </p:grpSpPr>
          <p:pic>
            <p:nvPicPr>
              <p:cNvPr id="60" name="Picture 64">
                <a:extLst>
                  <a:ext uri="{FF2B5EF4-FFF2-40B4-BE49-F238E27FC236}">
                    <a16:creationId xmlns:a16="http://schemas.microsoft.com/office/drawing/2014/main" id="{B7A3F7C8-B97E-D890-4205-7215594AA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0327" y="4174168"/>
                <a:ext cx="673316" cy="2738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65">
                <a:extLst>
                  <a:ext uri="{FF2B5EF4-FFF2-40B4-BE49-F238E27FC236}">
                    <a16:creationId xmlns:a16="http://schemas.microsoft.com/office/drawing/2014/main" id="{B6A497BA-8668-9820-9C42-A5584B43DC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8017" y="4226411"/>
                <a:ext cx="790928" cy="153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66">
                <a:extLst>
                  <a:ext uri="{FF2B5EF4-FFF2-40B4-BE49-F238E27FC236}">
                    <a16:creationId xmlns:a16="http://schemas.microsoft.com/office/drawing/2014/main" id="{F3CBF579-AD4F-64B7-84AE-F569978511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5559" y="4151314"/>
                <a:ext cx="1131004" cy="2676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7">
                <a:extLst>
                  <a:ext uri="{FF2B5EF4-FFF2-40B4-BE49-F238E27FC236}">
                    <a16:creationId xmlns:a16="http://schemas.microsoft.com/office/drawing/2014/main" id="{9B12F5D6-4D7F-5AF7-533E-E99DCA3CDE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87308" y="4182958"/>
                <a:ext cx="799037" cy="213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68">
                <a:extLst>
                  <a:ext uri="{FF2B5EF4-FFF2-40B4-BE49-F238E27FC236}">
                    <a16:creationId xmlns:a16="http://schemas.microsoft.com/office/drawing/2014/main" id="{B10722F2-627A-1B05-8C6D-26A0D5198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8987" y="4092342"/>
                <a:ext cx="613554" cy="3415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7888497D-0910-8E9E-4913-E1BD0AF4FC72}"/>
                </a:ext>
              </a:extLst>
            </p:cNvPr>
            <p:cNvGrpSpPr/>
            <p:nvPr/>
          </p:nvGrpSpPr>
          <p:grpSpPr>
            <a:xfrm>
              <a:off x="7272337" y="4980225"/>
              <a:ext cx="4505326" cy="512041"/>
              <a:chOff x="6524950" y="4541969"/>
              <a:chExt cx="5067316" cy="575913"/>
            </a:xfrm>
          </p:grpSpPr>
          <p:pic>
            <p:nvPicPr>
              <p:cNvPr id="66" name="Picture 69">
                <a:extLst>
                  <a:ext uri="{FF2B5EF4-FFF2-40B4-BE49-F238E27FC236}">
                    <a16:creationId xmlns:a16="http://schemas.microsoft.com/office/drawing/2014/main" id="{6A068647-1CE2-DE47-B0D0-D008E470EA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68" t="15241" r="7956" b="11758"/>
              <a:stretch/>
            </p:blipFill>
            <p:spPr bwMode="auto">
              <a:xfrm>
                <a:off x="6524950" y="4661745"/>
                <a:ext cx="838761" cy="3015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Immagine 66">
                <a:extLst>
                  <a:ext uri="{FF2B5EF4-FFF2-40B4-BE49-F238E27FC236}">
                    <a16:creationId xmlns:a16="http://schemas.microsoft.com/office/drawing/2014/main" id="{FDD74237-837B-730B-CAC1-AE53C51E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4730" y="4541969"/>
                <a:ext cx="886368" cy="575913"/>
              </a:xfrm>
              <a:prstGeom prst="rect">
                <a:avLst/>
              </a:prstGeom>
            </p:spPr>
          </p:pic>
          <p:pic>
            <p:nvPicPr>
              <p:cNvPr id="68" name="Picture 71">
                <a:extLst>
                  <a:ext uri="{FF2B5EF4-FFF2-40B4-BE49-F238E27FC236}">
                    <a16:creationId xmlns:a16="http://schemas.microsoft.com/office/drawing/2014/main" id="{5461FC8F-4A89-189A-28CA-542C217BE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6450" y="4681635"/>
                <a:ext cx="644832" cy="245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72">
                <a:extLst>
                  <a:ext uri="{FF2B5EF4-FFF2-40B4-BE49-F238E27FC236}">
                    <a16:creationId xmlns:a16="http://schemas.microsoft.com/office/drawing/2014/main" id="{03BBB872-8E65-DEFE-120A-891A3B9271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4244" y="4605730"/>
                <a:ext cx="570278" cy="363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81">
                <a:extLst>
                  <a:ext uri="{FF2B5EF4-FFF2-40B4-BE49-F238E27FC236}">
                    <a16:creationId xmlns:a16="http://schemas.microsoft.com/office/drawing/2014/main" id="{3E2FB825-89C5-CDB3-CA58-8888401525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60019" y="4678805"/>
                <a:ext cx="1016341" cy="250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82">
                <a:extLst>
                  <a:ext uri="{FF2B5EF4-FFF2-40B4-BE49-F238E27FC236}">
                    <a16:creationId xmlns:a16="http://schemas.microsoft.com/office/drawing/2014/main" id="{0AD2D93B-337B-BA0C-3B0C-33DB802F73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18640" y="4633390"/>
                <a:ext cx="773626" cy="3197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2" name="Gruppo 71">
              <a:extLst>
                <a:ext uri="{FF2B5EF4-FFF2-40B4-BE49-F238E27FC236}">
                  <a16:creationId xmlns:a16="http://schemas.microsoft.com/office/drawing/2014/main" id="{0A04C618-2B62-33D8-29C8-BDCEF267CB54}"/>
                </a:ext>
              </a:extLst>
            </p:cNvPr>
            <p:cNvGrpSpPr/>
            <p:nvPr/>
          </p:nvGrpSpPr>
          <p:grpSpPr>
            <a:xfrm>
              <a:off x="7604909" y="5549942"/>
              <a:ext cx="4172754" cy="327376"/>
              <a:chOff x="6961504" y="5182752"/>
              <a:chExt cx="4693259" cy="368213"/>
            </a:xfrm>
          </p:grpSpPr>
          <p:pic>
            <p:nvPicPr>
              <p:cNvPr id="73" name="Picture 83">
                <a:extLst>
                  <a:ext uri="{FF2B5EF4-FFF2-40B4-BE49-F238E27FC236}">
                    <a16:creationId xmlns:a16="http://schemas.microsoft.com/office/drawing/2014/main" id="{3ECB1AED-D393-9257-F2D7-47865A141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1504" y="5233685"/>
                <a:ext cx="799037" cy="2663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84">
                <a:extLst>
                  <a:ext uri="{FF2B5EF4-FFF2-40B4-BE49-F238E27FC236}">
                    <a16:creationId xmlns:a16="http://schemas.microsoft.com/office/drawing/2014/main" id="{902A2123-32B4-544B-BFB3-E30B40D6BF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3816" y="5189320"/>
                <a:ext cx="826720" cy="355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85">
                <a:extLst>
                  <a:ext uri="{FF2B5EF4-FFF2-40B4-BE49-F238E27FC236}">
                    <a16:creationId xmlns:a16="http://schemas.microsoft.com/office/drawing/2014/main" id="{96A64908-5852-4426-2D0B-2B1C9F660E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6434" y="5204768"/>
                <a:ext cx="1301090" cy="299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86">
                <a:extLst>
                  <a:ext uri="{FF2B5EF4-FFF2-40B4-BE49-F238E27FC236}">
                    <a16:creationId xmlns:a16="http://schemas.microsoft.com/office/drawing/2014/main" id="{61162785-8BA8-2D42-4F3A-AFC5A7FA14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8739" y="5193711"/>
                <a:ext cx="323639" cy="346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87">
                <a:extLst>
                  <a:ext uri="{FF2B5EF4-FFF2-40B4-BE49-F238E27FC236}">
                    <a16:creationId xmlns:a16="http://schemas.microsoft.com/office/drawing/2014/main" id="{A1A09607-9479-9137-3FE9-BB3EF0E8D8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99855" y="5205039"/>
                <a:ext cx="323639" cy="32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88">
                <a:extLst>
                  <a:ext uri="{FF2B5EF4-FFF2-40B4-BE49-F238E27FC236}">
                    <a16:creationId xmlns:a16="http://schemas.microsoft.com/office/drawing/2014/main" id="{F0DA46BF-1646-38FF-2396-8FB7258403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99573" y="5182752"/>
                <a:ext cx="355190" cy="368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6" name="Gruppo 125">
            <a:extLst>
              <a:ext uri="{FF2B5EF4-FFF2-40B4-BE49-F238E27FC236}">
                <a16:creationId xmlns:a16="http://schemas.microsoft.com/office/drawing/2014/main" id="{2B682104-B018-D486-F1E7-A5DCE40326AE}"/>
              </a:ext>
            </a:extLst>
          </p:cNvPr>
          <p:cNvGrpSpPr/>
          <p:nvPr/>
        </p:nvGrpSpPr>
        <p:grpSpPr>
          <a:xfrm>
            <a:off x="425348" y="4554030"/>
            <a:ext cx="5829405" cy="1633497"/>
            <a:chOff x="432649" y="4472046"/>
            <a:chExt cx="5929465" cy="1661536"/>
          </a:xfrm>
        </p:grpSpPr>
        <p:grpSp>
          <p:nvGrpSpPr>
            <p:cNvPr id="79" name="Gruppo 78">
              <a:extLst>
                <a:ext uri="{FF2B5EF4-FFF2-40B4-BE49-F238E27FC236}">
                  <a16:creationId xmlns:a16="http://schemas.microsoft.com/office/drawing/2014/main" id="{5AD932E6-65FF-B5C9-0F3A-203E32B33B82}"/>
                </a:ext>
              </a:extLst>
            </p:cNvPr>
            <p:cNvGrpSpPr/>
            <p:nvPr/>
          </p:nvGrpSpPr>
          <p:grpSpPr>
            <a:xfrm>
              <a:off x="432649" y="4472046"/>
              <a:ext cx="5524492" cy="557671"/>
              <a:chOff x="120108" y="4113561"/>
              <a:chExt cx="5439641" cy="549106"/>
            </a:xfrm>
          </p:grpSpPr>
          <p:pic>
            <p:nvPicPr>
              <p:cNvPr id="80" name="Picture 41">
                <a:extLst>
                  <a:ext uri="{FF2B5EF4-FFF2-40B4-BE49-F238E27FC236}">
                    <a16:creationId xmlns:a16="http://schemas.microsoft.com/office/drawing/2014/main" id="{3D6A5361-7D11-F30E-0AFD-15BEF45A1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2646" y="4225835"/>
                <a:ext cx="1325985" cy="393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39">
                <a:extLst>
                  <a:ext uri="{FF2B5EF4-FFF2-40B4-BE49-F238E27FC236}">
                    <a16:creationId xmlns:a16="http://schemas.microsoft.com/office/drawing/2014/main" id="{2D0F0206-15F8-B316-4404-85C7A83B58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108" y="4269084"/>
                <a:ext cx="670408" cy="2659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40">
                <a:extLst>
                  <a:ext uri="{FF2B5EF4-FFF2-40B4-BE49-F238E27FC236}">
                    <a16:creationId xmlns:a16="http://schemas.microsoft.com/office/drawing/2014/main" id="{87BF3C21-1A6E-0FFB-9A26-1DEFE6D944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8049" y="4113561"/>
                <a:ext cx="381952" cy="5491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43">
                <a:extLst>
                  <a:ext uri="{FF2B5EF4-FFF2-40B4-BE49-F238E27FC236}">
                    <a16:creationId xmlns:a16="http://schemas.microsoft.com/office/drawing/2014/main" id="{D70E13B4-6E49-B9CE-5092-39A6A291A4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2731" y="4222961"/>
                <a:ext cx="381951" cy="370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44">
                <a:extLst>
                  <a:ext uri="{FF2B5EF4-FFF2-40B4-BE49-F238E27FC236}">
                    <a16:creationId xmlns:a16="http://schemas.microsoft.com/office/drawing/2014/main" id="{C977490D-3661-BD12-8529-B0009DDB2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5537" y="4200180"/>
                <a:ext cx="1664212" cy="416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Immagine 84">
                <a:extLst>
                  <a:ext uri="{FF2B5EF4-FFF2-40B4-BE49-F238E27FC236}">
                    <a16:creationId xmlns:a16="http://schemas.microsoft.com/office/drawing/2014/main" id="{27D39278-8A8D-792C-A603-04246272F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45764" y="4285447"/>
                <a:ext cx="812757" cy="245521"/>
              </a:xfrm>
              <a:prstGeom prst="rect">
                <a:avLst/>
              </a:prstGeom>
            </p:spPr>
          </p:pic>
        </p:grpSp>
        <p:grpSp>
          <p:nvGrpSpPr>
            <p:cNvPr id="86" name="Gruppo 85">
              <a:extLst>
                <a:ext uri="{FF2B5EF4-FFF2-40B4-BE49-F238E27FC236}">
                  <a16:creationId xmlns:a16="http://schemas.microsoft.com/office/drawing/2014/main" id="{C019D631-07C5-7B48-4213-F8B96F69D421}"/>
                </a:ext>
              </a:extLst>
            </p:cNvPr>
            <p:cNvGrpSpPr/>
            <p:nvPr/>
          </p:nvGrpSpPr>
          <p:grpSpPr>
            <a:xfrm>
              <a:off x="432649" y="5152321"/>
              <a:ext cx="5335596" cy="355421"/>
              <a:chOff x="177341" y="4783387"/>
              <a:chExt cx="5253646" cy="349962"/>
            </a:xfrm>
          </p:grpSpPr>
          <p:pic>
            <p:nvPicPr>
              <p:cNvPr id="87" name="Picture 45">
                <a:extLst>
                  <a:ext uri="{FF2B5EF4-FFF2-40B4-BE49-F238E27FC236}">
                    <a16:creationId xmlns:a16="http://schemas.microsoft.com/office/drawing/2014/main" id="{085A5439-0D0D-CF0E-A226-1176A882FA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341" y="4798709"/>
                <a:ext cx="1434169" cy="334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46">
                <a:extLst>
                  <a:ext uri="{FF2B5EF4-FFF2-40B4-BE49-F238E27FC236}">
                    <a16:creationId xmlns:a16="http://schemas.microsoft.com/office/drawing/2014/main" id="{D6EEA3E9-D563-CFBE-851C-16AA25F1AC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030" y="4824511"/>
                <a:ext cx="522864" cy="261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47">
                <a:extLst>
                  <a:ext uri="{FF2B5EF4-FFF2-40B4-BE49-F238E27FC236}">
                    <a16:creationId xmlns:a16="http://schemas.microsoft.com/office/drawing/2014/main" id="{47C5520B-A851-035F-F49E-514288A32A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6210" y="4783387"/>
                <a:ext cx="936853" cy="3435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48">
                <a:extLst>
                  <a:ext uri="{FF2B5EF4-FFF2-40B4-BE49-F238E27FC236}">
                    <a16:creationId xmlns:a16="http://schemas.microsoft.com/office/drawing/2014/main" id="{1A5B1F6A-CFDB-F88A-C250-B9F1FE39D9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2754" y="4824511"/>
                <a:ext cx="387060" cy="261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49">
                <a:extLst>
                  <a:ext uri="{FF2B5EF4-FFF2-40B4-BE49-F238E27FC236}">
                    <a16:creationId xmlns:a16="http://schemas.microsoft.com/office/drawing/2014/main" id="{C69CA2BC-4A0E-6F0D-6BCD-84AB3C9322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5" t="29637" r="14061" b="31705"/>
              <a:stretch/>
            </p:blipFill>
            <p:spPr bwMode="auto">
              <a:xfrm>
                <a:off x="3785906" y="4808888"/>
                <a:ext cx="791752" cy="307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50">
                <a:extLst>
                  <a:ext uri="{FF2B5EF4-FFF2-40B4-BE49-F238E27FC236}">
                    <a16:creationId xmlns:a16="http://schemas.microsoft.com/office/drawing/2014/main" id="{D6A03912-D271-5807-7F1F-42F0B85A6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0748" y="4852739"/>
                <a:ext cx="730239" cy="1655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3" name="Gruppo 92">
              <a:extLst>
                <a:ext uri="{FF2B5EF4-FFF2-40B4-BE49-F238E27FC236}">
                  <a16:creationId xmlns:a16="http://schemas.microsoft.com/office/drawing/2014/main" id="{ECC12EBC-81B1-FACC-5271-3A364C4AAEE4}"/>
                </a:ext>
              </a:extLst>
            </p:cNvPr>
            <p:cNvGrpSpPr/>
            <p:nvPr/>
          </p:nvGrpSpPr>
          <p:grpSpPr>
            <a:xfrm>
              <a:off x="432649" y="5600531"/>
              <a:ext cx="5929465" cy="533051"/>
              <a:chOff x="155474" y="5224713"/>
              <a:chExt cx="5838394" cy="524864"/>
            </a:xfrm>
          </p:grpSpPr>
          <p:pic>
            <p:nvPicPr>
              <p:cNvPr id="94" name="Picture 57">
                <a:extLst>
                  <a:ext uri="{FF2B5EF4-FFF2-40B4-BE49-F238E27FC236}">
                    <a16:creationId xmlns:a16="http://schemas.microsoft.com/office/drawing/2014/main" id="{44CB6A28-EF85-95F4-88C6-E2AC8F46F0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1012" y="5259614"/>
                <a:ext cx="559735" cy="361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52">
                <a:extLst>
                  <a:ext uri="{FF2B5EF4-FFF2-40B4-BE49-F238E27FC236}">
                    <a16:creationId xmlns:a16="http://schemas.microsoft.com/office/drawing/2014/main" id="{830BAC19-7B9F-FB0C-2C21-AE5A2F23C1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648" y="5236632"/>
                <a:ext cx="512944" cy="512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51">
                <a:extLst>
                  <a:ext uri="{FF2B5EF4-FFF2-40B4-BE49-F238E27FC236}">
                    <a16:creationId xmlns:a16="http://schemas.microsoft.com/office/drawing/2014/main" id="{9EC62F9A-2AE7-29AF-29C4-DA15B409A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474" y="5407052"/>
                <a:ext cx="897302" cy="181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53">
                <a:extLst>
                  <a:ext uri="{FF2B5EF4-FFF2-40B4-BE49-F238E27FC236}">
                    <a16:creationId xmlns:a16="http://schemas.microsoft.com/office/drawing/2014/main" id="{17594B9E-1D62-3E6D-B10D-7FFDB2AA4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531" y="5324974"/>
                <a:ext cx="547799" cy="2757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54">
                <a:extLst>
                  <a:ext uri="{FF2B5EF4-FFF2-40B4-BE49-F238E27FC236}">
                    <a16:creationId xmlns:a16="http://schemas.microsoft.com/office/drawing/2014/main" id="{17CD40D1-FEA6-71E8-C5CC-B00A65510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7262" y="5300587"/>
                <a:ext cx="804265" cy="3243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55">
                <a:extLst>
                  <a:ext uri="{FF2B5EF4-FFF2-40B4-BE49-F238E27FC236}">
                    <a16:creationId xmlns:a16="http://schemas.microsoft.com/office/drawing/2014/main" id="{F8762CEF-26C6-0E45-029F-22CDCBC241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2004" y="5276926"/>
                <a:ext cx="804028" cy="367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56">
                <a:extLst>
                  <a:ext uri="{FF2B5EF4-FFF2-40B4-BE49-F238E27FC236}">
                    <a16:creationId xmlns:a16="http://schemas.microsoft.com/office/drawing/2014/main" id="{992B2632-0B05-A949-0E68-B0C840E606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4141" y="5300587"/>
                <a:ext cx="770948" cy="246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58">
                <a:extLst>
                  <a:ext uri="{FF2B5EF4-FFF2-40B4-BE49-F238E27FC236}">
                    <a16:creationId xmlns:a16="http://schemas.microsoft.com/office/drawing/2014/main" id="{973EA749-B3F9-8B67-18FE-2657127502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2109" y="5224713"/>
                <a:ext cx="591759" cy="398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" name="Gruppo 124">
            <a:extLst>
              <a:ext uri="{FF2B5EF4-FFF2-40B4-BE49-F238E27FC236}">
                <a16:creationId xmlns:a16="http://schemas.microsoft.com/office/drawing/2014/main" id="{D74166AD-4234-727B-20C4-17C69899E889}"/>
              </a:ext>
            </a:extLst>
          </p:cNvPr>
          <p:cNvGrpSpPr/>
          <p:nvPr/>
        </p:nvGrpSpPr>
        <p:grpSpPr>
          <a:xfrm>
            <a:off x="9775572" y="1470522"/>
            <a:ext cx="2345134" cy="1308559"/>
            <a:chOff x="9561533" y="1272602"/>
            <a:chExt cx="2385387" cy="1331021"/>
          </a:xfrm>
        </p:grpSpPr>
        <p:grpSp>
          <p:nvGrpSpPr>
            <p:cNvPr id="102" name="Gruppo 101">
              <a:extLst>
                <a:ext uri="{FF2B5EF4-FFF2-40B4-BE49-F238E27FC236}">
                  <a16:creationId xmlns:a16="http://schemas.microsoft.com/office/drawing/2014/main" id="{DECEFDB5-1214-DDC5-C5BD-59AA202654FF}"/>
                </a:ext>
              </a:extLst>
            </p:cNvPr>
            <p:cNvGrpSpPr/>
            <p:nvPr/>
          </p:nvGrpSpPr>
          <p:grpSpPr>
            <a:xfrm>
              <a:off x="9561534" y="1272602"/>
              <a:ext cx="1979835" cy="451851"/>
              <a:chOff x="955002" y="3934128"/>
              <a:chExt cx="2432363" cy="555129"/>
            </a:xfrm>
          </p:grpSpPr>
          <p:pic>
            <p:nvPicPr>
              <p:cNvPr id="103" name="Picture 61">
                <a:extLst>
                  <a:ext uri="{FF2B5EF4-FFF2-40B4-BE49-F238E27FC236}">
                    <a16:creationId xmlns:a16="http://schemas.microsoft.com/office/drawing/2014/main" id="{EC30DD7B-CBEE-2046-4901-EF2CE1C46B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002" y="3942091"/>
                <a:ext cx="1540577" cy="539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62">
                <a:extLst>
                  <a:ext uri="{FF2B5EF4-FFF2-40B4-BE49-F238E27FC236}">
                    <a16:creationId xmlns:a16="http://schemas.microsoft.com/office/drawing/2014/main" id="{227CDF2F-7105-560A-A82A-35CFBF0F8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73" r="18210" b="-6437"/>
              <a:stretch/>
            </p:blipFill>
            <p:spPr bwMode="auto">
              <a:xfrm>
                <a:off x="2484079" y="3934128"/>
                <a:ext cx="903286" cy="555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090C87F6-C3CF-1531-057E-F93F08E34C6E}"/>
                </a:ext>
              </a:extLst>
            </p:cNvPr>
            <p:cNvGrpSpPr/>
            <p:nvPr/>
          </p:nvGrpSpPr>
          <p:grpSpPr>
            <a:xfrm>
              <a:off x="9561533" y="1754225"/>
              <a:ext cx="2385387" cy="480841"/>
              <a:chOff x="955001" y="4562778"/>
              <a:chExt cx="2930612" cy="590746"/>
            </a:xfrm>
          </p:grpSpPr>
          <p:pic>
            <p:nvPicPr>
              <p:cNvPr id="106" name="Picture 63">
                <a:extLst>
                  <a:ext uri="{FF2B5EF4-FFF2-40B4-BE49-F238E27FC236}">
                    <a16:creationId xmlns:a16="http://schemas.microsoft.com/office/drawing/2014/main" id="{B3737E73-CD76-FCD0-F3AE-17CF6C1493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001" y="4608960"/>
                <a:ext cx="1373827" cy="404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64">
                <a:extLst>
                  <a:ext uri="{FF2B5EF4-FFF2-40B4-BE49-F238E27FC236}">
                    <a16:creationId xmlns:a16="http://schemas.microsoft.com/office/drawing/2014/main" id="{420373CA-4B6D-8E5F-5B42-94A04DECB5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1786" y="4562778"/>
                <a:ext cx="1373827" cy="590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0" name="Picture 65">
              <a:extLst>
                <a:ext uri="{FF2B5EF4-FFF2-40B4-BE49-F238E27FC236}">
                  <a16:creationId xmlns:a16="http://schemas.microsoft.com/office/drawing/2014/main" id="{98F15A06-416A-0C38-0C13-B80C268E9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3154" y="2165789"/>
              <a:ext cx="1132326" cy="437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F9EC7DF8-1A6A-97DF-6586-B84A3849CCDB}"/>
              </a:ext>
            </a:extLst>
          </p:cNvPr>
          <p:cNvGrpSpPr/>
          <p:nvPr/>
        </p:nvGrpSpPr>
        <p:grpSpPr>
          <a:xfrm>
            <a:off x="0" y="867736"/>
            <a:ext cx="9368341" cy="389317"/>
            <a:chOff x="0" y="869878"/>
            <a:chExt cx="9368341" cy="389317"/>
          </a:xfrm>
        </p:grpSpPr>
        <p:sp>
          <p:nvSpPr>
            <p:cNvPr id="111" name="Rettangolo 110">
              <a:extLst>
                <a:ext uri="{FF2B5EF4-FFF2-40B4-BE49-F238E27FC236}">
                  <a16:creationId xmlns:a16="http://schemas.microsoft.com/office/drawing/2014/main" id="{9939FBA5-EC29-F3C2-0185-9D9368F94D63}"/>
                </a:ext>
              </a:extLst>
            </p:cNvPr>
            <p:cNvSpPr/>
            <p:nvPr/>
          </p:nvSpPr>
          <p:spPr>
            <a:xfrm>
              <a:off x="0" y="870136"/>
              <a:ext cx="9173678" cy="388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it-IT" b="1" dirty="0"/>
                <a:t>IMPRESE</a:t>
              </a:r>
            </a:p>
          </p:txBody>
        </p:sp>
        <p:sp>
          <p:nvSpPr>
            <p:cNvPr id="112" name="Ovale 111">
              <a:extLst>
                <a:ext uri="{FF2B5EF4-FFF2-40B4-BE49-F238E27FC236}">
                  <a16:creationId xmlns:a16="http://schemas.microsoft.com/office/drawing/2014/main" id="{0F4C1774-B721-FB0D-7279-2E4AB45309D1}"/>
                </a:ext>
              </a:extLst>
            </p:cNvPr>
            <p:cNvSpPr/>
            <p:nvPr/>
          </p:nvSpPr>
          <p:spPr>
            <a:xfrm>
              <a:off x="8979024" y="869878"/>
              <a:ext cx="389317" cy="3893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1CE75C14-DDE5-69FF-04F4-68410D49E98B}"/>
              </a:ext>
            </a:extLst>
          </p:cNvPr>
          <p:cNvGrpSpPr/>
          <p:nvPr/>
        </p:nvGrpSpPr>
        <p:grpSpPr>
          <a:xfrm>
            <a:off x="9714257" y="867994"/>
            <a:ext cx="2477743" cy="388801"/>
            <a:chOff x="9053563" y="723892"/>
            <a:chExt cx="2728750" cy="396525"/>
          </a:xfrm>
        </p:grpSpPr>
        <p:sp>
          <p:nvSpPr>
            <p:cNvPr id="113" name="Rettangolo 112">
              <a:extLst>
                <a:ext uri="{FF2B5EF4-FFF2-40B4-BE49-F238E27FC236}">
                  <a16:creationId xmlns:a16="http://schemas.microsoft.com/office/drawing/2014/main" id="{E3C8DBA9-2FEA-1855-5FE3-431CBB225F85}"/>
                </a:ext>
              </a:extLst>
            </p:cNvPr>
            <p:cNvSpPr/>
            <p:nvPr/>
          </p:nvSpPr>
          <p:spPr>
            <a:xfrm flipH="1">
              <a:off x="9251560" y="723892"/>
              <a:ext cx="2530753" cy="396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r"/>
              <a:r>
                <a:rPr lang="it-IT" b="1" dirty="0"/>
                <a:t>ASSOCIAZIONI</a:t>
              </a:r>
            </a:p>
          </p:txBody>
        </p:sp>
        <p:sp>
          <p:nvSpPr>
            <p:cNvPr id="114" name="Ovale 113">
              <a:extLst>
                <a:ext uri="{FF2B5EF4-FFF2-40B4-BE49-F238E27FC236}">
                  <a16:creationId xmlns:a16="http://schemas.microsoft.com/office/drawing/2014/main" id="{C2669C91-B280-A201-90CD-50FE5216F4BC}"/>
                </a:ext>
              </a:extLst>
            </p:cNvPr>
            <p:cNvSpPr/>
            <p:nvPr/>
          </p:nvSpPr>
          <p:spPr>
            <a:xfrm>
              <a:off x="9053563" y="724417"/>
              <a:ext cx="396000" cy="39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2" name="Gruppo 121">
            <a:extLst>
              <a:ext uri="{FF2B5EF4-FFF2-40B4-BE49-F238E27FC236}">
                <a16:creationId xmlns:a16="http://schemas.microsoft.com/office/drawing/2014/main" id="{5A2E8C9D-8534-1E65-34AC-E988F6C8FCA8}"/>
              </a:ext>
            </a:extLst>
          </p:cNvPr>
          <p:cNvGrpSpPr/>
          <p:nvPr/>
        </p:nvGrpSpPr>
        <p:grpSpPr>
          <a:xfrm>
            <a:off x="0" y="4107160"/>
            <a:ext cx="6422465" cy="389317"/>
            <a:chOff x="0" y="4020798"/>
            <a:chExt cx="6532704" cy="396000"/>
          </a:xfrm>
        </p:grpSpPr>
        <p:sp>
          <p:nvSpPr>
            <p:cNvPr id="115" name="Rettangolo 114">
              <a:extLst>
                <a:ext uri="{FF2B5EF4-FFF2-40B4-BE49-F238E27FC236}">
                  <a16:creationId xmlns:a16="http://schemas.microsoft.com/office/drawing/2014/main" id="{585A6D52-AAFC-1AFA-BB92-514F7AE5CE07}"/>
                </a:ext>
              </a:extLst>
            </p:cNvPr>
            <p:cNvSpPr/>
            <p:nvPr/>
          </p:nvSpPr>
          <p:spPr>
            <a:xfrm>
              <a:off x="0" y="4020798"/>
              <a:ext cx="6334703" cy="39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it-IT" b="1" dirty="0"/>
                <a:t>CLINICA</a:t>
              </a:r>
            </a:p>
          </p:txBody>
        </p:sp>
        <p:sp>
          <p:nvSpPr>
            <p:cNvPr id="116" name="Ovale 115">
              <a:extLst>
                <a:ext uri="{FF2B5EF4-FFF2-40B4-BE49-F238E27FC236}">
                  <a16:creationId xmlns:a16="http://schemas.microsoft.com/office/drawing/2014/main" id="{BE319045-6177-9649-30FD-B5F23B773295}"/>
                </a:ext>
              </a:extLst>
            </p:cNvPr>
            <p:cNvSpPr/>
            <p:nvPr/>
          </p:nvSpPr>
          <p:spPr>
            <a:xfrm>
              <a:off x="6138606" y="4020798"/>
              <a:ext cx="394098" cy="396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8" name="Gruppo 127">
            <a:extLst>
              <a:ext uri="{FF2B5EF4-FFF2-40B4-BE49-F238E27FC236}">
                <a16:creationId xmlns:a16="http://schemas.microsoft.com/office/drawing/2014/main" id="{D9BE2B87-18E0-B6A7-D6B1-3DF00C673B5B}"/>
              </a:ext>
            </a:extLst>
          </p:cNvPr>
          <p:cNvGrpSpPr/>
          <p:nvPr/>
        </p:nvGrpSpPr>
        <p:grpSpPr>
          <a:xfrm>
            <a:off x="6687397" y="4107418"/>
            <a:ext cx="5504603" cy="388800"/>
            <a:chOff x="6687397" y="4103923"/>
            <a:chExt cx="5504603" cy="388800"/>
          </a:xfrm>
        </p:grpSpPr>
        <p:sp>
          <p:nvSpPr>
            <p:cNvPr id="117" name="Rettangolo 116">
              <a:extLst>
                <a:ext uri="{FF2B5EF4-FFF2-40B4-BE49-F238E27FC236}">
                  <a16:creationId xmlns:a16="http://schemas.microsoft.com/office/drawing/2014/main" id="{2AA7BA58-28E6-8C0D-3D4A-D9247254F6FE}"/>
                </a:ext>
              </a:extLst>
            </p:cNvPr>
            <p:cNvSpPr/>
            <p:nvPr/>
          </p:nvSpPr>
          <p:spPr>
            <a:xfrm flipH="1">
              <a:off x="6907271" y="4103923"/>
              <a:ext cx="5284729" cy="388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r"/>
              <a:r>
                <a:rPr lang="it-IT" b="1" dirty="0"/>
                <a:t>CENTRI DI RICERCA &amp; UNIVERSITA’</a:t>
              </a:r>
            </a:p>
          </p:txBody>
        </p:sp>
        <p:sp>
          <p:nvSpPr>
            <p:cNvPr id="118" name="Ovale 117">
              <a:extLst>
                <a:ext uri="{FF2B5EF4-FFF2-40B4-BE49-F238E27FC236}">
                  <a16:creationId xmlns:a16="http://schemas.microsoft.com/office/drawing/2014/main" id="{F76FAAF5-1F5D-48E1-ABBA-E11571C26B23}"/>
                </a:ext>
              </a:extLst>
            </p:cNvPr>
            <p:cNvSpPr/>
            <p:nvPr/>
          </p:nvSpPr>
          <p:spPr>
            <a:xfrm>
              <a:off x="6687397" y="4103923"/>
              <a:ext cx="439757" cy="388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2">
            <a:extLst>
              <a:ext uri="{FF2B5EF4-FFF2-40B4-BE49-F238E27FC236}">
                <a16:creationId xmlns:a16="http://schemas.microsoft.com/office/drawing/2014/main" id="{150A8491-3EA4-6C32-1864-6EF555A4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SOCI ATTUALI</a:t>
            </a: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35B6C9CE-8088-0B22-5AB5-BEBAE3D9AEAC}"/>
              </a:ext>
            </a:extLst>
          </p:cNvPr>
          <p:cNvGrpSpPr/>
          <p:nvPr/>
        </p:nvGrpSpPr>
        <p:grpSpPr>
          <a:xfrm>
            <a:off x="425348" y="1378402"/>
            <a:ext cx="8384956" cy="466138"/>
            <a:chOff x="425348" y="1378402"/>
            <a:chExt cx="8384956" cy="466138"/>
          </a:xfrm>
        </p:grpSpPr>
        <p:pic>
          <p:nvPicPr>
            <p:cNvPr id="130" name="Picture 27" descr="Download Carl Zeiss AG Logo in SVG Vector or PNG File Format - Logo.wine">
              <a:extLst>
                <a:ext uri="{FF2B5EF4-FFF2-40B4-BE49-F238E27FC236}">
                  <a16:creationId xmlns:a16="http://schemas.microsoft.com/office/drawing/2014/main" id="{F8DA77AB-98E0-1243-A43D-AA85790DEC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32" t="3758" r="26098"/>
            <a:stretch/>
          </p:blipFill>
          <p:spPr bwMode="auto">
            <a:xfrm>
              <a:off x="6218647" y="1378402"/>
              <a:ext cx="373205" cy="466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5" name="Gruppo 134">
              <a:extLst>
                <a:ext uri="{FF2B5EF4-FFF2-40B4-BE49-F238E27FC236}">
                  <a16:creationId xmlns:a16="http://schemas.microsoft.com/office/drawing/2014/main" id="{469F14FA-4246-AEDE-02E0-911921736CE8}"/>
                </a:ext>
              </a:extLst>
            </p:cNvPr>
            <p:cNvGrpSpPr/>
            <p:nvPr/>
          </p:nvGrpSpPr>
          <p:grpSpPr>
            <a:xfrm>
              <a:off x="425348" y="1433907"/>
              <a:ext cx="8384956" cy="390750"/>
              <a:chOff x="425348" y="1433907"/>
              <a:chExt cx="8384956" cy="390750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73BEADB1-C50A-828E-1266-369649767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25348" y="1548245"/>
                <a:ext cx="778420" cy="166878"/>
              </a:xfrm>
              <a:prstGeom prst="rect">
                <a:avLst/>
              </a:prstGeom>
            </p:spPr>
          </p:pic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7F9861D3-7BA0-DDBF-20A1-1D16B1CD6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/>
              <a:srcRect t="8869" b="21687"/>
              <a:stretch/>
            </p:blipFill>
            <p:spPr>
              <a:xfrm>
                <a:off x="1259517" y="1438711"/>
                <a:ext cx="401563" cy="38594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8A06C22-B87A-5619-A1DA-4B07D5F4EC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6828" y="1476901"/>
                <a:ext cx="956611" cy="3095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BDAB3F1-0EA1-FCE1-3DFF-804BA2DDB1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9188" y="1489461"/>
                <a:ext cx="480694" cy="2844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16664FE-3C6D-DB6D-6DAE-BEB77FAAC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5630" y="1448243"/>
                <a:ext cx="884036" cy="366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6C231FB-3928-F859-5076-E929FC0566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5415" y="1551944"/>
                <a:ext cx="749944" cy="159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D4FB836-678A-3664-6C66-FB56119F49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1108" y="1493841"/>
                <a:ext cx="675805" cy="272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A853B3A-672B-2151-28D4-B4FDE13F05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2662" y="1447721"/>
                <a:ext cx="399968" cy="330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29C820D-4B6E-757C-31D4-EF019145A1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876" b="22000"/>
              <a:stretch/>
            </p:blipFill>
            <p:spPr bwMode="auto">
              <a:xfrm>
                <a:off x="6672247" y="1433907"/>
                <a:ext cx="907481" cy="341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6618274-8888-9BB9-3C3B-9D76ADBCCE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5476" y="1521421"/>
                <a:ext cx="1174828" cy="159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4" name="Gruppo 133">
            <a:extLst>
              <a:ext uri="{FF2B5EF4-FFF2-40B4-BE49-F238E27FC236}">
                <a16:creationId xmlns:a16="http://schemas.microsoft.com/office/drawing/2014/main" id="{4A32A052-F5B6-8EA4-A590-B11DF0582AED}"/>
              </a:ext>
            </a:extLst>
          </p:cNvPr>
          <p:cNvGrpSpPr/>
          <p:nvPr/>
        </p:nvGrpSpPr>
        <p:grpSpPr>
          <a:xfrm>
            <a:off x="425348" y="1925487"/>
            <a:ext cx="7911088" cy="401350"/>
            <a:chOff x="425348" y="1925487"/>
            <a:chExt cx="7911088" cy="401350"/>
          </a:xfrm>
        </p:grpSpPr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CA0749B0-5E9F-B553-3B20-5D2BE25AE9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8" t="12278" r="5277" b="21776"/>
            <a:stretch/>
          </p:blipFill>
          <p:spPr bwMode="auto">
            <a:xfrm>
              <a:off x="6398048" y="2031878"/>
              <a:ext cx="788126" cy="18856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5">
              <a:extLst>
                <a:ext uri="{FF2B5EF4-FFF2-40B4-BE49-F238E27FC236}">
                  <a16:creationId xmlns:a16="http://schemas.microsoft.com/office/drawing/2014/main" id="{2830B962-3F1C-9979-688C-EB901C729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953" y="1969651"/>
              <a:ext cx="741354" cy="31302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3">
              <a:extLst>
                <a:ext uri="{FF2B5EF4-FFF2-40B4-BE49-F238E27FC236}">
                  <a16:creationId xmlns:a16="http://schemas.microsoft.com/office/drawing/2014/main" id="{FB69E161-6A62-08E3-463C-DCBEEBB8B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514" y="1925487"/>
              <a:ext cx="497610" cy="4013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1C329805-D356-6C1A-B95E-F874F87AD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9" b="16644"/>
            <a:stretch/>
          </p:blipFill>
          <p:spPr bwMode="auto">
            <a:xfrm>
              <a:off x="425348" y="2013330"/>
              <a:ext cx="758221" cy="21016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EB0F7468-F214-4157-5032-9C6DE3A55E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1" b="19196"/>
            <a:stretch/>
          </p:blipFill>
          <p:spPr bwMode="auto">
            <a:xfrm>
              <a:off x="1228971" y="2013330"/>
              <a:ext cx="575204" cy="2256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30418651-B9E8-9A83-18EB-487730F93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055" y="2031878"/>
              <a:ext cx="653676" cy="18856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9">
              <a:extLst>
                <a:ext uri="{FF2B5EF4-FFF2-40B4-BE49-F238E27FC236}">
                  <a16:creationId xmlns:a16="http://schemas.microsoft.com/office/drawing/2014/main" id="{17AF8FAB-7D5C-80C0-3261-CD4FBFEAB4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537" y="1942721"/>
              <a:ext cx="318116" cy="33995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2E142870-C780-454E-40C7-B66DCD2779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2"/>
            <a:stretch/>
          </p:blipFill>
          <p:spPr bwMode="auto">
            <a:xfrm>
              <a:off x="3023092" y="1974055"/>
              <a:ext cx="356034" cy="32611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1">
              <a:extLst>
                <a:ext uri="{FF2B5EF4-FFF2-40B4-BE49-F238E27FC236}">
                  <a16:creationId xmlns:a16="http://schemas.microsoft.com/office/drawing/2014/main" id="{D98EF17E-8D21-5DA6-6781-7C1938560E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471" y="1993158"/>
              <a:ext cx="1307751" cy="26600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2">
              <a:extLst>
                <a:ext uri="{FF2B5EF4-FFF2-40B4-BE49-F238E27FC236}">
                  <a16:creationId xmlns:a16="http://schemas.microsoft.com/office/drawing/2014/main" id="{2CD0F0E1-6F46-2E05-6B61-B5DB6145B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853" y="2054322"/>
              <a:ext cx="889416" cy="14368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4E5561FD-8794-EB7C-8455-2D9D00236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033" y="1981493"/>
              <a:ext cx="415403" cy="2893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D41642B2-6592-3D16-7F0D-76B4BC1CD0FC}"/>
              </a:ext>
            </a:extLst>
          </p:cNvPr>
          <p:cNvGrpSpPr/>
          <p:nvPr/>
        </p:nvGrpSpPr>
        <p:grpSpPr>
          <a:xfrm>
            <a:off x="425348" y="3452704"/>
            <a:ext cx="8354434" cy="296679"/>
            <a:chOff x="435277" y="3418958"/>
            <a:chExt cx="8354434" cy="296679"/>
          </a:xfrm>
        </p:grpSpPr>
        <p:pic>
          <p:nvPicPr>
            <p:cNvPr id="36" name="Picture 51">
              <a:extLst>
                <a:ext uri="{FF2B5EF4-FFF2-40B4-BE49-F238E27FC236}">
                  <a16:creationId xmlns:a16="http://schemas.microsoft.com/office/drawing/2014/main" id="{6BEA8CCD-ACF8-37D5-1E56-AF3366A9D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77" y="3480816"/>
              <a:ext cx="832663" cy="172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2">
              <a:extLst>
                <a:ext uri="{FF2B5EF4-FFF2-40B4-BE49-F238E27FC236}">
                  <a16:creationId xmlns:a16="http://schemas.microsoft.com/office/drawing/2014/main" id="{3760B7B6-539B-11A3-7430-6C5BA73523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49" b="21671"/>
            <a:stretch/>
          </p:blipFill>
          <p:spPr bwMode="auto">
            <a:xfrm>
              <a:off x="1294028" y="3442113"/>
              <a:ext cx="752545" cy="250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1A5CF427-EEF9-FADE-03F2-22FD8CA0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2140918" y="3447159"/>
              <a:ext cx="820653" cy="240276"/>
            </a:xfrm>
            <a:prstGeom prst="rect">
              <a:avLst/>
            </a:prstGeom>
          </p:spPr>
        </p:pic>
        <p:pic>
          <p:nvPicPr>
            <p:cNvPr id="40" name="Picture 56">
              <a:extLst>
                <a:ext uri="{FF2B5EF4-FFF2-40B4-BE49-F238E27FC236}">
                  <a16:creationId xmlns:a16="http://schemas.microsoft.com/office/drawing/2014/main" id="{CF0D5230-AA08-2257-BF64-2B420EF487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420" y="3423436"/>
              <a:ext cx="777979" cy="287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7">
              <a:extLst>
                <a:ext uri="{FF2B5EF4-FFF2-40B4-BE49-F238E27FC236}">
                  <a16:creationId xmlns:a16="http://schemas.microsoft.com/office/drawing/2014/main" id="{7AC0ED67-8134-6DDB-AA6C-9EA93BBFEA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80" b="22829"/>
            <a:stretch/>
          </p:blipFill>
          <p:spPr bwMode="auto">
            <a:xfrm>
              <a:off x="3904370" y="3418958"/>
              <a:ext cx="668632" cy="29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8">
              <a:extLst>
                <a:ext uri="{FF2B5EF4-FFF2-40B4-BE49-F238E27FC236}">
                  <a16:creationId xmlns:a16="http://schemas.microsoft.com/office/drawing/2014/main" id="{FAF5E74C-4F3E-4036-24DB-3D143EA532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770" y="3425939"/>
              <a:ext cx="588029" cy="28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59">
              <a:extLst>
                <a:ext uri="{FF2B5EF4-FFF2-40B4-BE49-F238E27FC236}">
                  <a16:creationId xmlns:a16="http://schemas.microsoft.com/office/drawing/2014/main" id="{0A3397B1-3BBE-B218-981D-3396D07DA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085" y="3458409"/>
              <a:ext cx="679435" cy="217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60">
              <a:extLst>
                <a:ext uri="{FF2B5EF4-FFF2-40B4-BE49-F238E27FC236}">
                  <a16:creationId xmlns:a16="http://schemas.microsoft.com/office/drawing/2014/main" id="{163AE305-6067-0F31-4AC1-5855531CB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0434" y="3455803"/>
              <a:ext cx="761606" cy="222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1">
              <a:extLst>
                <a:ext uri="{FF2B5EF4-FFF2-40B4-BE49-F238E27FC236}">
                  <a16:creationId xmlns:a16="http://schemas.microsoft.com/office/drawing/2014/main" id="{23EA7ECD-128F-181A-5654-9A6682998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281" y="3476285"/>
              <a:ext cx="671151" cy="182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2">
              <a:extLst>
                <a:ext uri="{FF2B5EF4-FFF2-40B4-BE49-F238E27FC236}">
                  <a16:creationId xmlns:a16="http://schemas.microsoft.com/office/drawing/2014/main" id="{CEDBA354-672B-F8D2-C10C-2203D33B3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589" y="3454362"/>
              <a:ext cx="699775" cy="225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3">
              <a:extLst>
                <a:ext uri="{FF2B5EF4-FFF2-40B4-BE49-F238E27FC236}">
                  <a16:creationId xmlns:a16="http://schemas.microsoft.com/office/drawing/2014/main" id="{AD59CA88-1448-C0B9-C7B8-8E1F32315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523" y="3426673"/>
              <a:ext cx="304188" cy="281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3619362A-B2DB-3BA6-3C40-27F091A16DF1}"/>
              </a:ext>
            </a:extLst>
          </p:cNvPr>
          <p:cNvGrpSpPr/>
          <p:nvPr/>
        </p:nvGrpSpPr>
        <p:grpSpPr>
          <a:xfrm>
            <a:off x="425348" y="2950258"/>
            <a:ext cx="8165815" cy="363123"/>
            <a:chOff x="467183" y="2950258"/>
            <a:chExt cx="8165815" cy="363123"/>
          </a:xfrm>
        </p:grpSpPr>
        <p:pic>
          <p:nvPicPr>
            <p:cNvPr id="28" name="Picture 40">
              <a:extLst>
                <a:ext uri="{FF2B5EF4-FFF2-40B4-BE49-F238E27FC236}">
                  <a16:creationId xmlns:a16="http://schemas.microsoft.com/office/drawing/2014/main" id="{7A124BA6-1B6C-D2EC-FBC7-C5C07A21D6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8" b="14374"/>
            <a:stretch/>
          </p:blipFill>
          <p:spPr bwMode="auto">
            <a:xfrm>
              <a:off x="1217467" y="2994457"/>
              <a:ext cx="580373" cy="274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1">
              <a:extLst>
                <a:ext uri="{FF2B5EF4-FFF2-40B4-BE49-F238E27FC236}">
                  <a16:creationId xmlns:a16="http://schemas.microsoft.com/office/drawing/2014/main" id="{25AB8D4D-6EFB-B93F-6234-CD5960133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833" y="3004044"/>
              <a:ext cx="577997" cy="25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2">
              <a:extLst>
                <a:ext uri="{FF2B5EF4-FFF2-40B4-BE49-F238E27FC236}">
                  <a16:creationId xmlns:a16="http://schemas.microsoft.com/office/drawing/2014/main" id="{0C29B9B9-0733-0794-1056-E5B89F0C7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872" y="3018027"/>
              <a:ext cx="475403" cy="227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3">
              <a:extLst>
                <a:ext uri="{FF2B5EF4-FFF2-40B4-BE49-F238E27FC236}">
                  <a16:creationId xmlns:a16="http://schemas.microsoft.com/office/drawing/2014/main" id="{070A3796-1F91-F804-E485-7CF8D9B2C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117" y="3004044"/>
              <a:ext cx="365982" cy="25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4">
              <a:extLst>
                <a:ext uri="{FF2B5EF4-FFF2-40B4-BE49-F238E27FC236}">
                  <a16:creationId xmlns:a16="http://schemas.microsoft.com/office/drawing/2014/main" id="{C367CC58-DF2E-7A8B-9CE0-D454F0C752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675" y="3063728"/>
              <a:ext cx="901779" cy="136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7">
              <a:extLst>
                <a:ext uri="{FF2B5EF4-FFF2-40B4-BE49-F238E27FC236}">
                  <a16:creationId xmlns:a16="http://schemas.microsoft.com/office/drawing/2014/main" id="{95E9AECC-12E1-4870-9606-A4250496C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894" y="3001930"/>
              <a:ext cx="986211" cy="259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9">
              <a:extLst>
                <a:ext uri="{FF2B5EF4-FFF2-40B4-BE49-F238E27FC236}">
                  <a16:creationId xmlns:a16="http://schemas.microsoft.com/office/drawing/2014/main" id="{72847FFB-2CB3-0B92-D23A-CC11F20336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595" y="2963801"/>
              <a:ext cx="363444" cy="336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0">
              <a:extLst>
                <a:ext uri="{FF2B5EF4-FFF2-40B4-BE49-F238E27FC236}">
                  <a16:creationId xmlns:a16="http://schemas.microsoft.com/office/drawing/2014/main" id="{F75E8B09-21D6-FB6F-F80D-D19267FDDE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2" r="12165"/>
            <a:stretch/>
          </p:blipFill>
          <p:spPr bwMode="auto">
            <a:xfrm>
              <a:off x="8284873" y="2985258"/>
              <a:ext cx="348125" cy="29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2" descr="Sanofi launches new corporate brand and logo, and that goes for Genzyme ...">
              <a:extLst>
                <a:ext uri="{FF2B5EF4-FFF2-40B4-BE49-F238E27FC236}">
                  <a16:creationId xmlns:a16="http://schemas.microsoft.com/office/drawing/2014/main" id="{E2F710F8-7109-B993-AE22-22BB0CC4A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105" y="2950258"/>
              <a:ext cx="787346" cy="36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9" descr="Medtronic Official Logo">
              <a:extLst>
                <a:ext uri="{FF2B5EF4-FFF2-40B4-BE49-F238E27FC236}">
                  <a16:creationId xmlns:a16="http://schemas.microsoft.com/office/drawing/2014/main" id="{CBDD0CA7-0A6F-3E90-98C9-D51ED921C0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18" t="25610" r="-4250" b="25610"/>
            <a:stretch/>
          </p:blipFill>
          <p:spPr bwMode="auto">
            <a:xfrm>
              <a:off x="467183" y="3042687"/>
              <a:ext cx="693328" cy="178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2B14B913-844B-252F-9940-46D6396D3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>
              <a:off x="4747295" y="3044158"/>
              <a:ext cx="1320082" cy="175323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FA8A4431-89B7-3341-ECB6-9DA68832E56F}"/>
              </a:ext>
            </a:extLst>
          </p:cNvPr>
          <p:cNvGrpSpPr/>
          <p:nvPr/>
        </p:nvGrpSpPr>
        <p:grpSpPr>
          <a:xfrm>
            <a:off x="425348" y="2427665"/>
            <a:ext cx="8786004" cy="432766"/>
            <a:chOff x="425348" y="2427665"/>
            <a:chExt cx="8786004" cy="432766"/>
          </a:xfrm>
        </p:grpSpPr>
        <p:grpSp>
          <p:nvGrpSpPr>
            <p:cNvPr id="133" name="Gruppo 132">
              <a:extLst>
                <a:ext uri="{FF2B5EF4-FFF2-40B4-BE49-F238E27FC236}">
                  <a16:creationId xmlns:a16="http://schemas.microsoft.com/office/drawing/2014/main" id="{D0FE8C63-692A-E0ED-D5AC-E453A4E78B41}"/>
                </a:ext>
              </a:extLst>
            </p:cNvPr>
            <p:cNvGrpSpPr/>
            <p:nvPr/>
          </p:nvGrpSpPr>
          <p:grpSpPr>
            <a:xfrm>
              <a:off x="425348" y="2427665"/>
              <a:ext cx="7873554" cy="432766"/>
              <a:chOff x="425348" y="2427665"/>
              <a:chExt cx="7873554" cy="432766"/>
            </a:xfrm>
          </p:grpSpPr>
          <p:pic>
            <p:nvPicPr>
              <p:cNvPr id="49" name="Picture 29">
                <a:extLst>
                  <a:ext uri="{FF2B5EF4-FFF2-40B4-BE49-F238E27FC236}">
                    <a16:creationId xmlns:a16="http://schemas.microsoft.com/office/drawing/2014/main" id="{DBBF3897-C33B-81DA-5E3F-35214FEA4C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3784" y="2427665"/>
                <a:ext cx="653676" cy="432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7">
                <a:extLst>
                  <a:ext uri="{FF2B5EF4-FFF2-40B4-BE49-F238E27FC236}">
                    <a16:creationId xmlns:a16="http://schemas.microsoft.com/office/drawing/2014/main" id="{5B63A4D0-7CDC-044E-DB2D-3A6FAB0A38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81" t="34469" r="26800" b="34378"/>
              <a:stretch/>
            </p:blipFill>
            <p:spPr bwMode="auto">
              <a:xfrm>
                <a:off x="425348" y="2545840"/>
                <a:ext cx="780743" cy="274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8">
                <a:extLst>
                  <a:ext uri="{FF2B5EF4-FFF2-40B4-BE49-F238E27FC236}">
                    <a16:creationId xmlns:a16="http://schemas.microsoft.com/office/drawing/2014/main" id="{0CDF1ED3-2D02-DDCD-E5AA-2496F563A1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9445" y="2529617"/>
                <a:ext cx="758523" cy="228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Immagine 51">
                <a:extLst>
                  <a:ext uri="{FF2B5EF4-FFF2-40B4-BE49-F238E27FC236}">
                    <a16:creationId xmlns:a16="http://schemas.microsoft.com/office/drawing/2014/main" id="{F3E756C7-EAB7-0C96-CA36-DA28EA8804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839045" y="2509632"/>
                <a:ext cx="773210" cy="268833"/>
              </a:xfrm>
              <a:prstGeom prst="rect">
                <a:avLst/>
              </a:prstGeom>
            </p:spPr>
          </p:pic>
          <p:pic>
            <p:nvPicPr>
              <p:cNvPr id="53" name="Picture 31">
                <a:extLst>
                  <a:ext uri="{FF2B5EF4-FFF2-40B4-BE49-F238E27FC236}">
                    <a16:creationId xmlns:a16="http://schemas.microsoft.com/office/drawing/2014/main" id="{79955CBB-FB83-237D-B1F7-90EF9CC3B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4135" y="2457852"/>
                <a:ext cx="866559" cy="372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32">
                <a:extLst>
                  <a:ext uri="{FF2B5EF4-FFF2-40B4-BE49-F238E27FC236}">
                    <a16:creationId xmlns:a16="http://schemas.microsoft.com/office/drawing/2014/main" id="{E1EA22FA-FBAF-BFBA-D4D6-B7D86C5CF0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16" t="18281" r="7960" b="24008"/>
              <a:stretch/>
            </p:blipFill>
            <p:spPr bwMode="auto">
              <a:xfrm>
                <a:off x="4538930" y="2535161"/>
                <a:ext cx="889416" cy="217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33">
                <a:extLst>
                  <a:ext uri="{FF2B5EF4-FFF2-40B4-BE49-F238E27FC236}">
                    <a16:creationId xmlns:a16="http://schemas.microsoft.com/office/drawing/2014/main" id="{0C7C148A-F6C2-BE81-B084-CA16D5C8C0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8948" y="2466973"/>
                <a:ext cx="592695" cy="2607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36">
                <a:extLst>
                  <a:ext uri="{FF2B5EF4-FFF2-40B4-BE49-F238E27FC236}">
                    <a16:creationId xmlns:a16="http://schemas.microsoft.com/office/drawing/2014/main" id="{DDBF3076-DDFC-AC9F-63D2-BB7FA5B071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5927" y="2587662"/>
                <a:ext cx="627837" cy="1127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37">
                <a:extLst>
                  <a:ext uri="{FF2B5EF4-FFF2-40B4-BE49-F238E27FC236}">
                    <a16:creationId xmlns:a16="http://schemas.microsoft.com/office/drawing/2014/main" id="{7650DD62-6DD9-EBA4-0F0F-8522C2973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11" t="10080" r="11539" b="12147"/>
              <a:stretch/>
            </p:blipFill>
            <p:spPr bwMode="auto">
              <a:xfrm>
                <a:off x="6843025" y="2479324"/>
                <a:ext cx="627837" cy="3294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38">
                <a:extLst>
                  <a:ext uri="{FF2B5EF4-FFF2-40B4-BE49-F238E27FC236}">
                    <a16:creationId xmlns:a16="http://schemas.microsoft.com/office/drawing/2014/main" id="{11B73677-7C32-DEAE-5316-FD20651740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5707" y="2556809"/>
                <a:ext cx="803195" cy="174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" name="Picture 39">
              <a:extLst>
                <a:ext uri="{FF2B5EF4-FFF2-40B4-BE49-F238E27FC236}">
                  <a16:creationId xmlns:a16="http://schemas.microsoft.com/office/drawing/2014/main" id="{A18836D5-FF9B-2A58-8043-6532B3961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8830" y="2538591"/>
              <a:ext cx="852522" cy="210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040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158C3-7F82-FBEA-5DE2-E21A87D35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2F749635-7F07-4427-8A0F-BB2131C1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LINEE D’AZIONE PRIORITARIE E AREE DI INTERESSE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666BD3F4-C057-8D51-73A9-2685703B456F}"/>
              </a:ext>
            </a:extLst>
          </p:cNvPr>
          <p:cNvGrpSpPr/>
          <p:nvPr/>
        </p:nvGrpSpPr>
        <p:grpSpPr>
          <a:xfrm>
            <a:off x="803375" y="767989"/>
            <a:ext cx="10585250" cy="5107879"/>
            <a:chOff x="795890" y="938278"/>
            <a:chExt cx="10585250" cy="5107879"/>
          </a:xfrm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3BA01FFB-CC51-B5D9-6E70-D030D2BFD44C}"/>
                </a:ext>
              </a:extLst>
            </p:cNvPr>
            <p:cNvSpPr/>
            <p:nvPr/>
          </p:nvSpPr>
          <p:spPr>
            <a:xfrm rot="21596345">
              <a:off x="3961611" y="3885009"/>
              <a:ext cx="2160000" cy="21600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RAFFORZAMENTO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ALLEANZE ISTITUZIONALI </a:t>
              </a:r>
              <a:r>
                <a:rPr lang="it-IT" sz="1200" dirty="0">
                  <a:latin typeface="+mj-lt"/>
                </a:rPr>
                <a:t>DEL CLUSTER</a:t>
              </a:r>
            </a:p>
          </p:txBody>
        </p:sp>
        <p:pic>
          <p:nvPicPr>
            <p:cNvPr id="8" name="Picture 2" descr="22 gennaio – Il Cluster lombardo di scienze della vita – news.unipv">
              <a:extLst>
                <a:ext uri="{FF2B5EF4-FFF2-40B4-BE49-F238E27FC236}">
                  <a16:creationId xmlns:a16="http://schemas.microsoft.com/office/drawing/2014/main" id="{1CE9C112-A049-5D02-818C-B59D17B5E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2" t="16474" r="71318" b="27121"/>
            <a:stretch/>
          </p:blipFill>
          <p:spPr bwMode="auto">
            <a:xfrm>
              <a:off x="5656731" y="3198091"/>
              <a:ext cx="630470" cy="70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36DDE996-2C31-2E76-BD2A-9674D7602036}"/>
                </a:ext>
              </a:extLst>
            </p:cNvPr>
            <p:cNvSpPr/>
            <p:nvPr/>
          </p:nvSpPr>
          <p:spPr>
            <a:xfrm>
              <a:off x="5974262" y="3883862"/>
              <a:ext cx="2160000" cy="216229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rgbClr val="8DC6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SENSIBILIZZAZIONE </a:t>
              </a:r>
              <a:r>
                <a:rPr lang="it-IT" sz="1200" dirty="0">
                  <a:latin typeface="+mj-lt"/>
                </a:rPr>
                <a:t>DELLE</a:t>
              </a:r>
              <a:r>
                <a:rPr lang="it-IT" sz="1200" b="1" dirty="0">
                  <a:latin typeface="+mj-lt"/>
                </a:rPr>
                <a:t> POLITICHE </a:t>
              </a:r>
              <a:r>
                <a:rPr lang="it-IT" sz="1200" dirty="0">
                  <a:latin typeface="+mj-lt"/>
                </a:rPr>
                <a:t>PER LE LIFE SCIENCE E LA SALUTE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D775CAF1-1D97-18FB-BA67-B83FBA4A4882}"/>
                </a:ext>
              </a:extLst>
            </p:cNvPr>
            <p:cNvSpPr/>
            <p:nvPr/>
          </p:nvSpPr>
          <p:spPr>
            <a:xfrm rot="21596345">
              <a:off x="6651215" y="2012146"/>
              <a:ext cx="2160000" cy="2160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PROMOZIONE INTERNAZIONALE </a:t>
              </a:r>
              <a:r>
                <a:rPr lang="it-IT" sz="1200" dirty="0">
                  <a:latin typeface="+mj-lt"/>
                </a:rPr>
                <a:t>DELL’ECOSISTEMA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0DC77FBD-76F3-4B28-6CEF-CC4CE8E79D47}"/>
                </a:ext>
              </a:extLst>
            </p:cNvPr>
            <p:cNvSpPr/>
            <p:nvPr/>
          </p:nvSpPr>
          <p:spPr>
            <a:xfrm rot="20970021">
              <a:off x="1214258" y="2029704"/>
              <a:ext cx="9515416" cy="2236962"/>
            </a:xfrm>
            <a:prstGeom prst="ellipse">
              <a:avLst/>
            </a:prstGeom>
            <a:noFill/>
            <a:ln>
              <a:solidFill>
                <a:schemeClr val="accent6">
                  <a:lumMod val="9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FA2A3589-92E0-D913-E569-18CA8979549E}"/>
                </a:ext>
              </a:extLst>
            </p:cNvPr>
            <p:cNvSpPr/>
            <p:nvPr/>
          </p:nvSpPr>
          <p:spPr>
            <a:xfrm>
              <a:off x="4964759" y="938278"/>
              <a:ext cx="2160000" cy="21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RICERCA, INNOVAZIONE, TT </a:t>
              </a:r>
              <a:r>
                <a:rPr lang="it-IT" sz="1200" dirty="0">
                  <a:latin typeface="+mj-lt"/>
                </a:rPr>
                <a:t>E</a:t>
              </a:r>
              <a:r>
                <a:rPr lang="it-IT" sz="1200" b="1" dirty="0">
                  <a:latin typeface="+mj-lt"/>
                </a:rPr>
                <a:t> GRANT SUPPORT</a:t>
              </a:r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A57463C2-4028-98D5-8633-0E8EB7115124}"/>
                </a:ext>
              </a:extLst>
            </p:cNvPr>
            <p:cNvSpPr/>
            <p:nvPr/>
          </p:nvSpPr>
          <p:spPr>
            <a:xfrm>
              <a:off x="3225842" y="2012145"/>
              <a:ext cx="2160000" cy="216000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200" b="1" dirty="0">
                  <a:latin typeface="+mj-lt"/>
                </a:rPr>
                <a:t>SVILUPPO</a:t>
              </a:r>
              <a:r>
                <a:rPr lang="it-IT" sz="1200" dirty="0">
                  <a:latin typeface="+mj-lt"/>
                </a:rPr>
                <a:t> DI </a:t>
              </a:r>
              <a:r>
                <a:rPr lang="it-IT" sz="1200" b="1" dirty="0">
                  <a:latin typeface="+mj-lt"/>
                </a:rPr>
                <a:t>CONNESSIONI </a:t>
              </a:r>
              <a:r>
                <a:rPr lang="it-IT" sz="1200" dirty="0">
                  <a:latin typeface="+mj-lt"/>
                </a:rPr>
                <a:t>PER LA PROMOZIONE DI </a:t>
              </a:r>
              <a:r>
                <a:rPr lang="it-IT" sz="1200" b="1" dirty="0">
                  <a:latin typeface="+mj-lt"/>
                </a:rPr>
                <a:t>PARTNERSHIP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526C5712-0704-7A71-18DC-A2C2BCDCD0CB}"/>
                </a:ext>
              </a:extLst>
            </p:cNvPr>
            <p:cNvSpPr txBox="1"/>
            <p:nvPr/>
          </p:nvSpPr>
          <p:spPr>
            <a:xfrm>
              <a:off x="8263891" y="1509292"/>
              <a:ext cx="96441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GRUPPI</a:t>
              </a:r>
            </a:p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DI LAVORO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C7035E9-E710-62CE-FE8F-1FA75A0DEE7E}"/>
                </a:ext>
              </a:extLst>
            </p:cNvPr>
            <p:cNvSpPr txBox="1"/>
            <p:nvPr/>
          </p:nvSpPr>
          <p:spPr>
            <a:xfrm>
              <a:off x="10170994" y="2430672"/>
              <a:ext cx="121014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latin typeface="+mj-lt"/>
                </a:rPr>
                <a:t>AZIONI DI</a:t>
              </a:r>
            </a:p>
            <a:p>
              <a:r>
                <a:rPr lang="it-IT" sz="1200" b="1" dirty="0">
                  <a:latin typeface="+mj-lt"/>
                </a:rPr>
                <a:t>ADVOCACY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E9A59CD7-28E7-2845-2303-0E53E17C5CBA}"/>
                </a:ext>
              </a:extLst>
            </p:cNvPr>
            <p:cNvSpPr txBox="1"/>
            <p:nvPr/>
          </p:nvSpPr>
          <p:spPr>
            <a:xfrm>
              <a:off x="9740868" y="1560760"/>
              <a:ext cx="8602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it-IT"/>
              </a:defPPr>
              <a:lvl1pPr>
                <a:defRPr sz="1200">
                  <a:latin typeface="+mj-lt"/>
                </a:defRPr>
              </a:lvl1pPr>
            </a:lstStyle>
            <a:p>
              <a:r>
                <a:rPr lang="it-IT" b="1" dirty="0"/>
                <a:t>GRANDI</a:t>
              </a:r>
            </a:p>
            <a:p>
              <a:r>
                <a:rPr lang="it-IT" b="1" dirty="0"/>
                <a:t>EVENTI</a:t>
              </a: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D3C07088-F2F4-D77D-A822-90CC8722981E}"/>
                </a:ext>
              </a:extLst>
            </p:cNvPr>
            <p:cNvSpPr txBox="1"/>
            <p:nvPr/>
          </p:nvSpPr>
          <p:spPr>
            <a:xfrm>
              <a:off x="1732216" y="2834811"/>
              <a:ext cx="11910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latin typeface="+mj-lt"/>
                </a:rPr>
                <a:t>TAVOLI</a:t>
              </a:r>
            </a:p>
            <a:p>
              <a:r>
                <a:rPr lang="it-IT" sz="1200" b="1" dirty="0">
                  <a:latin typeface="+mj-lt"/>
                </a:rPr>
                <a:t>ISTITUZIONALI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49203EED-EF11-F39A-8DA4-E73103EB801C}"/>
                </a:ext>
              </a:extLst>
            </p:cNvPr>
            <p:cNvSpPr txBox="1"/>
            <p:nvPr/>
          </p:nvSpPr>
          <p:spPr>
            <a:xfrm>
              <a:off x="795890" y="3560695"/>
              <a:ext cx="124540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latin typeface="+mj-lt"/>
                </a:rPr>
                <a:t>SERVIZI DI</a:t>
              </a:r>
            </a:p>
            <a:p>
              <a:r>
                <a:rPr lang="it-IT" sz="1200" b="1" dirty="0">
                  <a:latin typeface="+mj-lt"/>
                </a:rPr>
                <a:t>SUPPORTO ALLE IMPRESE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E33C8BD7-362C-6162-698C-6E759A9AC660}"/>
                </a:ext>
              </a:extLst>
            </p:cNvPr>
            <p:cNvSpPr txBox="1"/>
            <p:nvPr/>
          </p:nvSpPr>
          <p:spPr>
            <a:xfrm>
              <a:off x="9106573" y="3028796"/>
              <a:ext cx="121014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PROGETTI STRATEGICI</a:t>
              </a:r>
            </a:p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E DI RICERCA</a:t>
              </a: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53C4BB8F-9B8E-2F98-8D2A-CF0D4FD27B1F}"/>
                </a:ext>
              </a:extLst>
            </p:cNvPr>
            <p:cNvSpPr txBox="1"/>
            <p:nvPr/>
          </p:nvSpPr>
          <p:spPr>
            <a:xfrm>
              <a:off x="2041293" y="4415303"/>
              <a:ext cx="14132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chemeClr val="tx1"/>
                  </a:solidFill>
                  <a:latin typeface="+mj-lt"/>
                </a:rPr>
                <a:t>COMUNICAZIONE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12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B5970-31D5-254C-3C5C-71C0095AC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D2F78AC-4C40-B363-DF67-E37E7178B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621" y="2614228"/>
            <a:ext cx="10006924" cy="2719771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chemeClr val="tx2"/>
                </a:solidFill>
                <a:latin typeface="+mn-lt"/>
              </a:rPr>
              <a:t>I NUMERI DEL CONSIGLIO DIRETTIVO 2022-2025</a:t>
            </a:r>
          </a:p>
        </p:txBody>
      </p:sp>
    </p:spTree>
    <p:extLst>
      <p:ext uri="{BB962C8B-B14F-4D97-AF65-F5344CB8AC3E}">
        <p14:creationId xmlns:p14="http://schemas.microsoft.com/office/powerpoint/2010/main" val="230167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AFAE5-9D66-EBFD-DEE9-2BE89DE2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2">
            <a:extLst>
              <a:ext uri="{FF2B5EF4-FFF2-40B4-BE49-F238E27FC236}">
                <a16:creationId xmlns:a16="http://schemas.microsoft.com/office/drawing/2014/main" id="{AB05040B-8D1C-373B-FB86-596FC1CAE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81" y="246963"/>
            <a:ext cx="11184173" cy="474848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+mj-lt"/>
              </a:rPr>
              <a:t>NUOVI INGRESSI 2022-2025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C86B8C6E-2F96-D5C4-2539-0EAA1F75E8C9}"/>
              </a:ext>
            </a:extLst>
          </p:cNvPr>
          <p:cNvGrpSpPr/>
          <p:nvPr/>
        </p:nvGrpSpPr>
        <p:grpSpPr>
          <a:xfrm>
            <a:off x="0" y="869642"/>
            <a:ext cx="8942993" cy="389317"/>
            <a:chOff x="3" y="724417"/>
            <a:chExt cx="9096497" cy="396000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78E926E-B707-2AAF-4E39-2AF80ADB5F54}"/>
                </a:ext>
              </a:extLst>
            </p:cNvPr>
            <p:cNvSpPr/>
            <p:nvPr/>
          </p:nvSpPr>
          <p:spPr>
            <a:xfrm>
              <a:off x="3" y="724417"/>
              <a:ext cx="8898493" cy="395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rtlCol="0" anchor="ctr"/>
            <a:lstStyle/>
            <a:p>
              <a:r>
                <a:rPr lang="it-IT" b="1" dirty="0"/>
                <a:t>IMPRESE</a:t>
              </a:r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6403EDF1-97FC-31AD-E3BF-C9AB6733413F}"/>
                </a:ext>
              </a:extLst>
            </p:cNvPr>
            <p:cNvSpPr/>
            <p:nvPr/>
          </p:nvSpPr>
          <p:spPr>
            <a:xfrm>
              <a:off x="8700500" y="724417"/>
              <a:ext cx="396000" cy="39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0" name="Gruppo 59">
            <a:extLst>
              <a:ext uri="{FF2B5EF4-FFF2-40B4-BE49-F238E27FC236}">
                <a16:creationId xmlns:a16="http://schemas.microsoft.com/office/drawing/2014/main" id="{E59F46E3-51EC-D6C8-00EA-5CF996777B82}"/>
              </a:ext>
            </a:extLst>
          </p:cNvPr>
          <p:cNvGrpSpPr/>
          <p:nvPr/>
        </p:nvGrpSpPr>
        <p:grpSpPr>
          <a:xfrm>
            <a:off x="9106525" y="2007637"/>
            <a:ext cx="3085475" cy="389317"/>
            <a:chOff x="9053563" y="724417"/>
            <a:chExt cx="3138436" cy="396000"/>
          </a:xfrm>
        </p:grpSpPr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2B8B7E50-2212-AA66-B755-947373E471AD}"/>
                </a:ext>
              </a:extLst>
            </p:cNvPr>
            <p:cNvSpPr/>
            <p:nvPr/>
          </p:nvSpPr>
          <p:spPr>
            <a:xfrm flipH="1">
              <a:off x="9251561" y="724417"/>
              <a:ext cx="2940438" cy="3960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lIns="360000" rIns="360000" rtlCol="0" anchor="ctr"/>
            <a:lstStyle/>
            <a:p>
              <a:pPr algn="r"/>
              <a:r>
                <a:rPr lang="it-IT" b="1" dirty="0"/>
                <a:t>CLINICA</a:t>
              </a:r>
            </a:p>
          </p:txBody>
        </p:sp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C329CD2C-26C0-09DA-C4B5-1A94B54E6C39}"/>
                </a:ext>
              </a:extLst>
            </p:cNvPr>
            <p:cNvSpPr/>
            <p:nvPr/>
          </p:nvSpPr>
          <p:spPr>
            <a:xfrm>
              <a:off x="9053563" y="724417"/>
              <a:ext cx="396000" cy="396000"/>
            </a:xfrm>
            <a:prstGeom prst="ellipse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DEB13319-4060-47B5-BEFC-5E346CF4F77D}"/>
              </a:ext>
            </a:extLst>
          </p:cNvPr>
          <p:cNvGrpSpPr/>
          <p:nvPr/>
        </p:nvGrpSpPr>
        <p:grpSpPr>
          <a:xfrm>
            <a:off x="8462747" y="2282927"/>
            <a:ext cx="2194217" cy="2014153"/>
            <a:chOff x="7573181" y="4494560"/>
            <a:chExt cx="2194217" cy="2014153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29516E0E-8F25-50AA-8D1C-1C09918EC389}"/>
                </a:ext>
              </a:extLst>
            </p:cNvPr>
            <p:cNvGrpSpPr/>
            <p:nvPr/>
          </p:nvGrpSpPr>
          <p:grpSpPr>
            <a:xfrm>
              <a:off x="7573181" y="4494560"/>
              <a:ext cx="2194217" cy="2014153"/>
              <a:chOff x="9495842" y="2738301"/>
              <a:chExt cx="2194217" cy="2014153"/>
            </a:xfrm>
          </p:grpSpPr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C664F550-0E62-D8A4-A0CC-F29EFD32C1A7}"/>
                  </a:ext>
                </a:extLst>
              </p:cNvPr>
              <p:cNvSpPr/>
              <p:nvPr/>
            </p:nvSpPr>
            <p:spPr>
              <a:xfrm>
                <a:off x="9694650" y="2797676"/>
                <a:ext cx="1901584" cy="195477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u="sng">
                  <a:solidFill>
                    <a:schemeClr val="accent3"/>
                  </a:solidFill>
                </a:endParaRPr>
              </a:p>
            </p:txBody>
          </p:sp>
          <p:sp>
            <p:nvSpPr>
              <p:cNvPr id="37" name="Cerchio vuoto 36">
                <a:extLst>
                  <a:ext uri="{FF2B5EF4-FFF2-40B4-BE49-F238E27FC236}">
                    <a16:creationId xmlns:a16="http://schemas.microsoft.com/office/drawing/2014/main" id="{0FE5459A-6CFE-5CD7-14FF-2AE771C7A04C}"/>
                  </a:ext>
                </a:extLst>
              </p:cNvPr>
              <p:cNvSpPr/>
              <p:nvPr/>
            </p:nvSpPr>
            <p:spPr>
              <a:xfrm>
                <a:off x="9675906" y="2738301"/>
                <a:ext cx="2014153" cy="2014153"/>
              </a:xfrm>
              <a:prstGeom prst="donut">
                <a:avLst>
                  <a:gd name="adj" fmla="val 3575"/>
                </a:avLst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D1A9E2B0-8A8B-9D28-E8C0-205D2C98CF4A}"/>
                  </a:ext>
                </a:extLst>
              </p:cNvPr>
              <p:cNvSpPr/>
              <p:nvPr/>
            </p:nvSpPr>
            <p:spPr>
              <a:xfrm>
                <a:off x="9495842" y="3181119"/>
                <a:ext cx="2104725" cy="2925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lIns="360000" rtlCol="0" anchor="ctr"/>
              <a:lstStyle/>
              <a:p>
                <a:pPr algn="ctr"/>
                <a:r>
                  <a:rPr lang="it-IT" b="1" u="sng" dirty="0">
                    <a:solidFill>
                      <a:schemeClr val="accent3"/>
                    </a:solidFill>
                  </a:rPr>
                  <a:t>RSA/SPA</a:t>
                </a:r>
              </a:p>
            </p:txBody>
          </p:sp>
        </p:grpSp>
        <p:pic>
          <p:nvPicPr>
            <p:cNvPr id="40" name="Picture 20">
              <a:extLst>
                <a:ext uri="{FF2B5EF4-FFF2-40B4-BE49-F238E27FC236}">
                  <a16:creationId xmlns:a16="http://schemas.microsoft.com/office/drawing/2014/main" id="{7D6E94E9-C557-8702-4E1F-5ADEBF230E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27" t="29609" r="9687" b="32455"/>
            <a:stretch/>
          </p:blipFill>
          <p:spPr bwMode="auto">
            <a:xfrm>
              <a:off x="8064588" y="5368805"/>
              <a:ext cx="1462159" cy="500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Gruppo 78">
            <a:extLst>
              <a:ext uri="{FF2B5EF4-FFF2-40B4-BE49-F238E27FC236}">
                <a16:creationId xmlns:a16="http://schemas.microsoft.com/office/drawing/2014/main" id="{C2B8FCE8-2138-7CDD-9415-7C4046A31FB9}"/>
              </a:ext>
            </a:extLst>
          </p:cNvPr>
          <p:cNvGrpSpPr/>
          <p:nvPr/>
        </p:nvGrpSpPr>
        <p:grpSpPr>
          <a:xfrm>
            <a:off x="9735655" y="3499520"/>
            <a:ext cx="2229564" cy="2014153"/>
            <a:chOff x="9495842" y="2738301"/>
            <a:chExt cx="2229564" cy="2014153"/>
          </a:xfrm>
        </p:grpSpPr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76B8B4BD-A7A0-4D6F-4ECE-EDA1AE55A2D4}"/>
                </a:ext>
              </a:extLst>
            </p:cNvPr>
            <p:cNvSpPr/>
            <p:nvPr/>
          </p:nvSpPr>
          <p:spPr>
            <a:xfrm>
              <a:off x="9711253" y="2738301"/>
              <a:ext cx="2014153" cy="201415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u="sng">
                <a:solidFill>
                  <a:schemeClr val="accent3"/>
                </a:solidFill>
              </a:endParaRPr>
            </a:p>
          </p:txBody>
        </p:sp>
        <p:pic>
          <p:nvPicPr>
            <p:cNvPr id="39" name="Picture 19">
              <a:extLst>
                <a:ext uri="{FF2B5EF4-FFF2-40B4-BE49-F238E27FC236}">
                  <a16:creationId xmlns:a16="http://schemas.microsoft.com/office/drawing/2014/main" id="{C69A7A12-FCAA-10AA-400D-CF4D2FABE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1791" y="3803656"/>
              <a:ext cx="700048" cy="47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Cerchio vuoto 75">
              <a:extLst>
                <a:ext uri="{FF2B5EF4-FFF2-40B4-BE49-F238E27FC236}">
                  <a16:creationId xmlns:a16="http://schemas.microsoft.com/office/drawing/2014/main" id="{A5A4786F-AE09-68C7-9222-0D3353D2531F}"/>
                </a:ext>
              </a:extLst>
            </p:cNvPr>
            <p:cNvSpPr/>
            <p:nvPr/>
          </p:nvSpPr>
          <p:spPr>
            <a:xfrm>
              <a:off x="9675906" y="2738301"/>
              <a:ext cx="2014153" cy="2014153"/>
            </a:xfrm>
            <a:prstGeom prst="donut">
              <a:avLst>
                <a:gd name="adj" fmla="val 3575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71BDB4FC-5655-1936-41FF-D44544EB5C4E}"/>
                </a:ext>
              </a:extLst>
            </p:cNvPr>
            <p:cNvSpPr/>
            <p:nvPr/>
          </p:nvSpPr>
          <p:spPr>
            <a:xfrm>
              <a:off x="9495842" y="3181119"/>
              <a:ext cx="2104725" cy="29254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360000" rtlCol="0" anchor="ctr"/>
            <a:lstStyle/>
            <a:p>
              <a:pPr algn="ctr"/>
              <a:r>
                <a:rPr lang="it-IT" b="1" u="sng" dirty="0">
                  <a:solidFill>
                    <a:schemeClr val="accent3"/>
                  </a:solidFill>
                </a:rPr>
                <a:t>AO e</a:t>
              </a:r>
            </a:p>
            <a:p>
              <a:pPr algn="ctr"/>
              <a:r>
                <a:rPr lang="it-IT" b="1" u="sng" dirty="0">
                  <a:solidFill>
                    <a:schemeClr val="accent3"/>
                  </a:solidFill>
                </a:rPr>
                <a:t>IST. CURA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76BF11FC-2AFC-F441-AD98-9F528629FAF0}"/>
              </a:ext>
            </a:extLst>
          </p:cNvPr>
          <p:cNvGrpSpPr/>
          <p:nvPr/>
        </p:nvGrpSpPr>
        <p:grpSpPr>
          <a:xfrm>
            <a:off x="581676" y="1316916"/>
            <a:ext cx="3487193" cy="3487193"/>
            <a:chOff x="413941" y="1570698"/>
            <a:chExt cx="3570547" cy="3570547"/>
          </a:xfrm>
        </p:grpSpPr>
        <p:sp>
          <p:nvSpPr>
            <p:cNvPr id="2" name="Cerchio vuoto 1">
              <a:extLst>
                <a:ext uri="{FF2B5EF4-FFF2-40B4-BE49-F238E27FC236}">
                  <a16:creationId xmlns:a16="http://schemas.microsoft.com/office/drawing/2014/main" id="{1222C1DF-A413-BE3B-2AE5-E34DE98BF7F0}"/>
                </a:ext>
              </a:extLst>
            </p:cNvPr>
            <p:cNvSpPr/>
            <p:nvPr/>
          </p:nvSpPr>
          <p:spPr>
            <a:xfrm>
              <a:off x="413941" y="1570698"/>
              <a:ext cx="3570547" cy="3570547"/>
            </a:xfrm>
            <a:prstGeom prst="donut">
              <a:avLst>
                <a:gd name="adj" fmla="val 207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CB312947-F24E-137F-EE2C-C030C6F1AFA9}"/>
                </a:ext>
              </a:extLst>
            </p:cNvPr>
            <p:cNvGrpSpPr/>
            <p:nvPr/>
          </p:nvGrpSpPr>
          <p:grpSpPr>
            <a:xfrm>
              <a:off x="827004" y="2584062"/>
              <a:ext cx="2744420" cy="1725492"/>
              <a:chOff x="1362161" y="1884409"/>
              <a:chExt cx="3578133" cy="2249670"/>
            </a:xfrm>
          </p:grpSpPr>
          <p:pic>
            <p:nvPicPr>
              <p:cNvPr id="3" name="Picture 12">
                <a:extLst>
                  <a:ext uri="{FF2B5EF4-FFF2-40B4-BE49-F238E27FC236}">
                    <a16:creationId xmlns:a16="http://schemas.microsoft.com/office/drawing/2014/main" id="{DE67F6EA-1343-A785-FA31-8D24A6B969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2161" y="2060146"/>
                <a:ext cx="1015279" cy="442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7" descr="Download Carl Zeiss AG Logo in SVG Vector or PNG File Format - Logo.wine">
                <a:extLst>
                  <a:ext uri="{FF2B5EF4-FFF2-40B4-BE49-F238E27FC236}">
                    <a16:creationId xmlns:a16="http://schemas.microsoft.com/office/drawing/2014/main" id="{585CE674-05CA-6E7E-72A8-64713F74C0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595" y="1884409"/>
                <a:ext cx="1190511" cy="793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5">
                <a:extLst>
                  <a:ext uri="{FF2B5EF4-FFF2-40B4-BE49-F238E27FC236}">
                    <a16:creationId xmlns:a16="http://schemas.microsoft.com/office/drawing/2014/main" id="{3A3293DA-3A33-075C-CEE5-172242F4E0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94" t="16173" r="5621" b="20612"/>
              <a:stretch/>
            </p:blipFill>
            <p:spPr bwMode="auto">
              <a:xfrm>
                <a:off x="3356261" y="2060146"/>
                <a:ext cx="1584033" cy="442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0">
                <a:extLst>
                  <a:ext uri="{FF2B5EF4-FFF2-40B4-BE49-F238E27FC236}">
                    <a16:creationId xmlns:a16="http://schemas.microsoft.com/office/drawing/2014/main" id="{18DF51C3-B17D-ED93-938E-9D091014DB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3107" y="2952121"/>
                <a:ext cx="1557043" cy="416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29" descr="Medtronic Official Logo">
                <a:extLst>
                  <a:ext uri="{FF2B5EF4-FFF2-40B4-BE49-F238E27FC236}">
                    <a16:creationId xmlns:a16="http://schemas.microsoft.com/office/drawing/2014/main" id="{4C096568-09E7-5F9B-731F-95D3B5FCB0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18" t="25610" r="-4250" b="25610"/>
              <a:stretch/>
            </p:blipFill>
            <p:spPr bwMode="auto">
              <a:xfrm>
                <a:off x="3190346" y="2991273"/>
                <a:ext cx="1315859" cy="338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2">
                <a:extLst>
                  <a:ext uri="{FF2B5EF4-FFF2-40B4-BE49-F238E27FC236}">
                    <a16:creationId xmlns:a16="http://schemas.microsoft.com/office/drawing/2014/main" id="{E8DBFA7E-108A-0AA1-22BC-E270654B89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2768" y="3642789"/>
                <a:ext cx="1027382" cy="491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7">
                <a:extLst>
                  <a:ext uri="{FF2B5EF4-FFF2-40B4-BE49-F238E27FC236}">
                    <a16:creationId xmlns:a16="http://schemas.microsoft.com/office/drawing/2014/main" id="{EC846625-0710-234D-D939-2D51170E38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0346" y="3642788"/>
                <a:ext cx="1407300" cy="491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5E54873A-804E-653F-0BBE-5B7FB7DA5E53}"/>
                </a:ext>
              </a:extLst>
            </p:cNvPr>
            <p:cNvSpPr/>
            <p:nvPr/>
          </p:nvSpPr>
          <p:spPr>
            <a:xfrm>
              <a:off x="870661" y="2133159"/>
              <a:ext cx="2447613" cy="2960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360000" rtlCol="0" anchor="ctr"/>
            <a:lstStyle/>
            <a:p>
              <a:pPr algn="ctr"/>
              <a:r>
                <a:rPr lang="it-IT" b="1" u="sng" dirty="0">
                  <a:solidFill>
                    <a:schemeClr val="accent1"/>
                  </a:solidFill>
                </a:rPr>
                <a:t>GRANDI IMPRESE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A3FF12B1-FE6D-FE0F-8379-EE98F2234B8D}"/>
              </a:ext>
            </a:extLst>
          </p:cNvPr>
          <p:cNvGrpSpPr/>
          <p:nvPr/>
        </p:nvGrpSpPr>
        <p:grpSpPr>
          <a:xfrm>
            <a:off x="3713641" y="424314"/>
            <a:ext cx="4089792" cy="4089792"/>
            <a:chOff x="3958278" y="223880"/>
            <a:chExt cx="4089792" cy="4089792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992D365E-46F9-0AA7-2557-B1FF0DCE1D24}"/>
                </a:ext>
              </a:extLst>
            </p:cNvPr>
            <p:cNvGrpSpPr/>
            <p:nvPr/>
          </p:nvGrpSpPr>
          <p:grpSpPr>
            <a:xfrm>
              <a:off x="3958278" y="223880"/>
              <a:ext cx="4089792" cy="4089792"/>
              <a:chOff x="3787607" y="487680"/>
              <a:chExt cx="4258046" cy="4258046"/>
            </a:xfrm>
          </p:grpSpPr>
          <p:sp>
            <p:nvSpPr>
              <p:cNvPr id="86" name="Ovale 85">
                <a:extLst>
                  <a:ext uri="{FF2B5EF4-FFF2-40B4-BE49-F238E27FC236}">
                    <a16:creationId xmlns:a16="http://schemas.microsoft.com/office/drawing/2014/main" id="{73CA6977-3461-8486-0DCF-1A43FB76BF81}"/>
                  </a:ext>
                </a:extLst>
              </p:cNvPr>
              <p:cNvSpPr/>
              <p:nvPr/>
            </p:nvSpPr>
            <p:spPr>
              <a:xfrm>
                <a:off x="3838265" y="538338"/>
                <a:ext cx="4156730" cy="415673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9" name="Cerchio vuoto 88">
                <a:extLst>
                  <a:ext uri="{FF2B5EF4-FFF2-40B4-BE49-F238E27FC236}">
                    <a16:creationId xmlns:a16="http://schemas.microsoft.com/office/drawing/2014/main" id="{48ED4FEE-3F60-0BBA-5FD5-C1A48F684741}"/>
                  </a:ext>
                </a:extLst>
              </p:cNvPr>
              <p:cNvSpPr/>
              <p:nvPr/>
            </p:nvSpPr>
            <p:spPr>
              <a:xfrm>
                <a:off x="3787607" y="487680"/>
                <a:ext cx="4258046" cy="4258046"/>
              </a:xfrm>
              <a:prstGeom prst="donut">
                <a:avLst>
                  <a:gd name="adj" fmla="val 1765"/>
                </a:avLst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7C4A8EDE-D349-BDC1-0AE0-7B38D5E2C824}"/>
                </a:ext>
              </a:extLst>
            </p:cNvPr>
            <p:cNvGrpSpPr/>
            <p:nvPr/>
          </p:nvGrpSpPr>
          <p:grpSpPr>
            <a:xfrm>
              <a:off x="4229696" y="682678"/>
              <a:ext cx="3440566" cy="2883287"/>
              <a:chOff x="4229696" y="682678"/>
              <a:chExt cx="3440566" cy="2883287"/>
            </a:xfrm>
          </p:grpSpPr>
          <p:sp>
            <p:nvSpPr>
              <p:cNvPr id="90" name="Rettangolo 89">
                <a:extLst>
                  <a:ext uri="{FF2B5EF4-FFF2-40B4-BE49-F238E27FC236}">
                    <a16:creationId xmlns:a16="http://schemas.microsoft.com/office/drawing/2014/main" id="{E1C4AF01-C1A9-F956-5827-4EA79EF5EFBA}"/>
                  </a:ext>
                </a:extLst>
              </p:cNvPr>
              <p:cNvSpPr/>
              <p:nvPr/>
            </p:nvSpPr>
            <p:spPr>
              <a:xfrm>
                <a:off x="4713068" y="682678"/>
                <a:ext cx="2349858" cy="28423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lIns="360000" rtlCol="0" anchor="ctr"/>
              <a:lstStyle/>
              <a:p>
                <a:pPr algn="ctr"/>
                <a:r>
                  <a:rPr lang="it-IT" b="1" u="sng" dirty="0">
                    <a:solidFill>
                      <a:schemeClr val="accent1"/>
                    </a:solidFill>
                  </a:rPr>
                  <a:t>START UP</a:t>
                </a:r>
              </a:p>
            </p:txBody>
          </p:sp>
          <p:pic>
            <p:nvPicPr>
              <p:cNvPr id="26" name="Picture 6" descr="Acorn Team">
                <a:extLst>
                  <a:ext uri="{FF2B5EF4-FFF2-40B4-BE49-F238E27FC236}">
                    <a16:creationId xmlns:a16="http://schemas.microsoft.com/office/drawing/2014/main" id="{C2293114-7A28-9F6C-EC9D-E133F3D4CE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0861" y="1172365"/>
                <a:ext cx="1260364" cy="457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0">
                <a:extLst>
                  <a:ext uri="{FF2B5EF4-FFF2-40B4-BE49-F238E27FC236}">
                    <a16:creationId xmlns:a16="http://schemas.microsoft.com/office/drawing/2014/main" id="{3A0FB2A4-EBBB-065C-C975-75512BC886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8828" y="1135572"/>
                <a:ext cx="1182559" cy="5307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1">
                <a:extLst>
                  <a:ext uri="{FF2B5EF4-FFF2-40B4-BE49-F238E27FC236}">
                    <a16:creationId xmlns:a16="http://schemas.microsoft.com/office/drawing/2014/main" id="{46AAC0C6-B383-70DF-78DE-6E30F1A41A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91" t="26361" r="22739" b="36956"/>
              <a:stretch/>
            </p:blipFill>
            <p:spPr bwMode="auto">
              <a:xfrm>
                <a:off x="4229696" y="1780061"/>
                <a:ext cx="1207166" cy="4802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2">
                <a:extLst>
                  <a:ext uri="{FF2B5EF4-FFF2-40B4-BE49-F238E27FC236}">
                    <a16:creationId xmlns:a16="http://schemas.microsoft.com/office/drawing/2014/main" id="{5C09A45E-8B2A-4BD5-7ADE-0EAB2673B5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6190" y="1685196"/>
                <a:ext cx="935627" cy="6699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id="{6B705D2F-F30C-0D6B-A123-9A179D7BA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87703" y="1843826"/>
                <a:ext cx="1182559" cy="352694"/>
              </a:xfrm>
              <a:prstGeom prst="rect">
                <a:avLst/>
              </a:prstGeom>
            </p:spPr>
          </p:pic>
          <p:pic>
            <p:nvPicPr>
              <p:cNvPr id="31" name="Picture 11">
                <a:extLst>
                  <a:ext uri="{FF2B5EF4-FFF2-40B4-BE49-F238E27FC236}">
                    <a16:creationId xmlns:a16="http://schemas.microsoft.com/office/drawing/2014/main" id="{0EF0E5BF-C17A-327C-A84E-AD24FB65F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988" b="15445"/>
              <a:stretch/>
            </p:blipFill>
            <p:spPr bwMode="auto">
              <a:xfrm>
                <a:off x="4685124" y="2581206"/>
                <a:ext cx="802531" cy="388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4">
                <a:extLst>
                  <a:ext uri="{FF2B5EF4-FFF2-40B4-BE49-F238E27FC236}">
                    <a16:creationId xmlns:a16="http://schemas.microsoft.com/office/drawing/2014/main" id="{8CE501DD-070D-8E50-A1BA-75C34562B9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4141" y="2535575"/>
                <a:ext cx="678738" cy="4802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19" descr="Rehabilia Technologies">
                <a:extLst>
                  <a:ext uri="{FF2B5EF4-FFF2-40B4-BE49-F238E27FC236}">
                    <a16:creationId xmlns:a16="http://schemas.microsoft.com/office/drawing/2014/main" id="{CDEE76F1-E476-66B9-B774-89B4BDE13C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3363" y="3240595"/>
                <a:ext cx="1213033" cy="3253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Immagine 49">
                <a:extLst>
                  <a:ext uri="{FF2B5EF4-FFF2-40B4-BE49-F238E27FC236}">
                    <a16:creationId xmlns:a16="http://schemas.microsoft.com/office/drawing/2014/main" id="{6015872E-DC12-7119-213F-3D6F4CDC5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20603" y="2636118"/>
                <a:ext cx="1098663" cy="279139"/>
              </a:xfrm>
              <a:prstGeom prst="rect">
                <a:avLst/>
              </a:prstGeom>
            </p:spPr>
          </p:pic>
        </p:grp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6F2B07F8-3B9F-530A-6D4D-7F0B0BCEAA5E}"/>
              </a:ext>
            </a:extLst>
          </p:cNvPr>
          <p:cNvGrpSpPr/>
          <p:nvPr/>
        </p:nvGrpSpPr>
        <p:grpSpPr>
          <a:xfrm>
            <a:off x="2930902" y="3509262"/>
            <a:ext cx="3227040" cy="3151479"/>
            <a:chOff x="2883384" y="3619847"/>
            <a:chExt cx="3227040" cy="3151479"/>
          </a:xfrm>
        </p:grpSpPr>
        <p:sp>
          <p:nvSpPr>
            <p:cNvPr id="105" name="Ovale 104">
              <a:extLst>
                <a:ext uri="{FF2B5EF4-FFF2-40B4-BE49-F238E27FC236}">
                  <a16:creationId xmlns:a16="http://schemas.microsoft.com/office/drawing/2014/main" id="{5F279B29-75A3-7B08-4110-A14A01257980}"/>
                </a:ext>
              </a:extLst>
            </p:cNvPr>
            <p:cNvSpPr/>
            <p:nvPr/>
          </p:nvSpPr>
          <p:spPr>
            <a:xfrm>
              <a:off x="2883384" y="3706848"/>
              <a:ext cx="3191693" cy="30507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322AB4B1-2745-CCE6-8F10-250A179CD6A5}"/>
                </a:ext>
              </a:extLst>
            </p:cNvPr>
            <p:cNvGrpSpPr/>
            <p:nvPr/>
          </p:nvGrpSpPr>
          <p:grpSpPr>
            <a:xfrm>
              <a:off x="3764158" y="4221562"/>
              <a:ext cx="1366239" cy="655542"/>
              <a:chOff x="3723023" y="4221562"/>
              <a:chExt cx="1366239" cy="655542"/>
            </a:xfrm>
          </p:grpSpPr>
          <p:pic>
            <p:nvPicPr>
              <p:cNvPr id="109" name="Picture 2">
                <a:extLst>
                  <a:ext uri="{FF2B5EF4-FFF2-40B4-BE49-F238E27FC236}">
                    <a16:creationId xmlns:a16="http://schemas.microsoft.com/office/drawing/2014/main" id="{71EAE382-2570-C71D-2CF0-D5745F5DA3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3023" y="4221562"/>
                <a:ext cx="663905" cy="655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17">
                <a:extLst>
                  <a:ext uri="{FF2B5EF4-FFF2-40B4-BE49-F238E27FC236}">
                    <a16:creationId xmlns:a16="http://schemas.microsoft.com/office/drawing/2014/main" id="{E2E3B3D1-2815-669D-496A-ED3A3A882E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9867" y="4295433"/>
                <a:ext cx="609395" cy="507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6A050FD4-178A-414B-B55A-43BCA1A7D12A}"/>
                </a:ext>
              </a:extLst>
            </p:cNvPr>
            <p:cNvGrpSpPr/>
            <p:nvPr/>
          </p:nvGrpSpPr>
          <p:grpSpPr>
            <a:xfrm>
              <a:off x="3307798" y="4902322"/>
              <a:ext cx="2278958" cy="508646"/>
              <a:chOff x="3307798" y="4902322"/>
              <a:chExt cx="2278958" cy="508646"/>
            </a:xfrm>
          </p:grpSpPr>
          <p:pic>
            <p:nvPicPr>
              <p:cNvPr id="111" name="Picture 24">
                <a:extLst>
                  <a:ext uri="{FF2B5EF4-FFF2-40B4-BE49-F238E27FC236}">
                    <a16:creationId xmlns:a16="http://schemas.microsoft.com/office/drawing/2014/main" id="{BFD1C69B-1E8D-D671-6399-E69576983E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7798" y="4902322"/>
                <a:ext cx="1108324" cy="508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9">
                <a:extLst>
                  <a:ext uri="{FF2B5EF4-FFF2-40B4-BE49-F238E27FC236}">
                    <a16:creationId xmlns:a16="http://schemas.microsoft.com/office/drawing/2014/main" id="{4A1E9E1E-76B2-5EE2-3D3A-7425125716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7767" y="4917348"/>
                <a:ext cx="888989" cy="417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3" name="Picture 23" descr="Storia del Logo NRGsys | Simbolo di Innovazione nel MedTech">
              <a:extLst>
                <a:ext uri="{FF2B5EF4-FFF2-40B4-BE49-F238E27FC236}">
                  <a16:creationId xmlns:a16="http://schemas.microsoft.com/office/drawing/2014/main" id="{42D72DDB-E5A2-FFC7-5BD1-E263C9D07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6132" y="5969451"/>
              <a:ext cx="1362290" cy="38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Cerchio vuoto 107">
              <a:extLst>
                <a:ext uri="{FF2B5EF4-FFF2-40B4-BE49-F238E27FC236}">
                  <a16:creationId xmlns:a16="http://schemas.microsoft.com/office/drawing/2014/main" id="{7741F20D-DBFD-7AE5-71BB-584E115B0072}"/>
                </a:ext>
              </a:extLst>
            </p:cNvPr>
            <p:cNvSpPr/>
            <p:nvPr/>
          </p:nvSpPr>
          <p:spPr>
            <a:xfrm>
              <a:off x="2918731" y="3619847"/>
              <a:ext cx="3191693" cy="3151479"/>
            </a:xfrm>
            <a:prstGeom prst="donut">
              <a:avLst>
                <a:gd name="adj" fmla="val 2430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4" name="Rettangolo 103">
              <a:extLst>
                <a:ext uri="{FF2B5EF4-FFF2-40B4-BE49-F238E27FC236}">
                  <a16:creationId xmlns:a16="http://schemas.microsoft.com/office/drawing/2014/main" id="{B1DA7290-EAB3-EE53-A739-95DD1556F98B}"/>
                </a:ext>
              </a:extLst>
            </p:cNvPr>
            <p:cNvSpPr/>
            <p:nvPr/>
          </p:nvSpPr>
          <p:spPr>
            <a:xfrm>
              <a:off x="3937582" y="3959466"/>
              <a:ext cx="896613" cy="19697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360000" rtlCol="0" anchor="ctr"/>
            <a:lstStyle/>
            <a:p>
              <a:pPr algn="ctr"/>
              <a:r>
                <a:rPr lang="it-IT" b="1" u="sng" dirty="0">
                  <a:solidFill>
                    <a:schemeClr val="accent1"/>
                  </a:solidFill>
                </a:rPr>
                <a:t>PMI</a:t>
              </a:r>
            </a:p>
          </p:txBody>
        </p: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2DF03FF5-DDDE-C428-737B-D4F1502E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611290" y="5564500"/>
              <a:ext cx="1671974" cy="222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59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CLUSTER_def">
      <a:dk1>
        <a:srgbClr val="1F497D"/>
      </a:dk1>
      <a:lt1>
        <a:sysClr val="window" lastClr="FFFFFF"/>
      </a:lt1>
      <a:dk2>
        <a:srgbClr val="0E2841"/>
      </a:dk2>
      <a:lt2>
        <a:srgbClr val="E8E8E8"/>
      </a:lt2>
      <a:accent1>
        <a:srgbClr val="EE740D"/>
      </a:accent1>
      <a:accent2>
        <a:srgbClr val="D4153C"/>
      </a:accent2>
      <a:accent3>
        <a:srgbClr val="95C123"/>
      </a:accent3>
      <a:accent4>
        <a:srgbClr val="662681"/>
      </a:accent4>
      <a:accent5>
        <a:srgbClr val="F7AE07"/>
      </a:accent5>
      <a:accent6>
        <a:srgbClr val="D7EBF6"/>
      </a:accent6>
      <a:hlink>
        <a:srgbClr val="215E99"/>
      </a:hlink>
      <a:folHlink>
        <a:srgbClr val="78206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11661</TotalTime>
  <Words>2363</Words>
  <Application>Microsoft Office PowerPoint</Application>
  <PresentationFormat>Widescreen</PresentationFormat>
  <Paragraphs>374</Paragraphs>
  <Slides>27</Slides>
  <Notes>17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40" baseType="lpstr">
      <vt:lpstr>-apple-system</vt:lpstr>
      <vt:lpstr>Aptos</vt:lpstr>
      <vt:lpstr>Aptos Narrow</vt:lpstr>
      <vt:lpstr>Arial</vt:lpstr>
      <vt:lpstr>Calibri</vt:lpstr>
      <vt:lpstr>Georgia</vt:lpstr>
      <vt:lpstr>Gotham Bold</vt:lpstr>
      <vt:lpstr>Gotham-Bold</vt:lpstr>
      <vt:lpstr>Gotham-Medium</vt:lpstr>
      <vt:lpstr>HelveticaNeueLTStd-Roman</vt:lpstr>
      <vt:lpstr>Tw Cen MT</vt:lpstr>
      <vt:lpstr>Wingdings</vt:lpstr>
      <vt:lpstr>Tema di Office</vt:lpstr>
      <vt:lpstr>CLUSTER LOMBARDO SCIENZE DELLA VITA</vt:lpstr>
      <vt:lpstr>IL CLUSTER OGGI</vt:lpstr>
      <vt:lpstr>IL CLUSTER</vt:lpstr>
      <vt:lpstr>IL CLUSTER</vt:lpstr>
      <vt:lpstr>ORGANIZZAZIONI E SETTORI</vt:lpstr>
      <vt:lpstr>SOCI ATTUALI</vt:lpstr>
      <vt:lpstr>LINEE D’AZIONE PRIORITARIE E AREE DI INTERESSE</vt:lpstr>
      <vt:lpstr>I NUMERI DEL CONSIGLIO DIRETTIVO 2022-2025</vt:lpstr>
      <vt:lpstr>NUOVI INGRESSI 2022-2025</vt:lpstr>
      <vt:lpstr>NUOVI INGRESSI 2022-2025</vt:lpstr>
      <vt:lpstr>SINTESI DEI RISULTATI</vt:lpstr>
      <vt:lpstr>Presentazione standard di PowerPoint</vt:lpstr>
      <vt:lpstr>Presentazione standard di PowerPoint</vt:lpstr>
      <vt:lpstr>Presentazione standard di PowerPoint</vt:lpstr>
      <vt:lpstr>RISULTATI</vt:lpstr>
      <vt:lpstr>HIGHLIGHTS</vt:lpstr>
      <vt:lpstr>EVENTI IN PRESENZA</vt:lpstr>
      <vt:lpstr>ALTRE INIZIATIVE DI VALORE CHE CI HANNO VISTO PROTAGONISTI</vt:lpstr>
      <vt:lpstr>INTERNAZIONALIZZAZIONE </vt:lpstr>
      <vt:lpstr>INTERNAZIONALIZZAZIONE</vt:lpstr>
      <vt:lpstr>TAVOLI ISTITUZIONALI</vt:lpstr>
      <vt:lpstr>AZIONI DI ADVOCACY 2023-2025</vt:lpstr>
      <vt:lpstr>GRUPPI DI LAVORO</vt:lpstr>
      <vt:lpstr>GRUPPI DI LAVORO</vt:lpstr>
      <vt:lpstr>GRUPPI DI LAVORO</vt:lpstr>
      <vt:lpstr>WHAT’S NEXT?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 Tassis</dc:creator>
  <cp:lastModifiedBy>Elena Tassis</cp:lastModifiedBy>
  <cp:revision>79</cp:revision>
  <dcterms:created xsi:type="dcterms:W3CDTF">2024-02-29T16:01:37Z</dcterms:created>
  <dcterms:modified xsi:type="dcterms:W3CDTF">2025-06-03T15:48:35Z</dcterms:modified>
</cp:coreProperties>
</file>